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4" r:id="rId6"/>
    <p:sldId id="269" r:id="rId7"/>
    <p:sldId id="279" r:id="rId8"/>
    <p:sldId id="270" r:id="rId9"/>
    <p:sldId id="280" r:id="rId10"/>
    <p:sldId id="281" r:id="rId11"/>
    <p:sldId id="282" r:id="rId12"/>
    <p:sldId id="271" r:id="rId13"/>
    <p:sldId id="283" r:id="rId14"/>
    <p:sldId id="284" r:id="rId15"/>
    <p:sldId id="291" r:id="rId16"/>
    <p:sldId id="285" r:id="rId17"/>
    <p:sldId id="286" r:id="rId18"/>
    <p:sldId id="287" r:id="rId19"/>
    <p:sldId id="278" r:id="rId20"/>
    <p:sldId id="288" r:id="rId21"/>
    <p:sldId id="289" r:id="rId22"/>
    <p:sldId id="290" r:id="rId23"/>
    <p:sldId id="262" r:id="rId24"/>
  </p:sldIdLst>
  <p:sldSz cx="9144000" cy="5143500" type="screen16x9"/>
  <p:notesSz cx="6858000" cy="9144000"/>
  <p:embeddedFontLst>
    <p:embeddedFont>
      <p:font typeface="나눔고딕OTF" panose="020D0604000000000000" pitchFamily="34" charset="-127"/>
      <p:regular r:id="rId26"/>
      <p:bold r:id="rId27"/>
    </p:embeddedFont>
    <p:embeddedFont>
      <p:font typeface="나눔고딕OTF ExtraBold" panose="020D0904000000000000" pitchFamily="34" charset="-127"/>
      <p:bold r:id="rId28"/>
    </p:embeddedFont>
    <p:embeddedFont>
      <p:font typeface="나눔고딕OTF Light" panose="020D0904000000000000" pitchFamily="34" charset="-127"/>
      <p:regular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474" y="318"/>
      </p:cViewPr>
      <p:guideLst>
        <p:guide orient="horz" pos="1620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057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1541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833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874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542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35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624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027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104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31CBEFCD-4B3B-63A8-DF97-1A82F6F28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88E8669A-9AA9-DFAF-2E63-198628D10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F150448-BBF1-6D0C-AB77-08965FD47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144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31CBEFCD-4B3B-63A8-DF97-1A82F6F28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88E8669A-9AA9-DFAF-2E63-198628D10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F150448-BBF1-6D0C-AB77-08965FD47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234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31CBEFCD-4B3B-63A8-DF97-1A82F6F28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88E8669A-9AA9-DFAF-2E63-198628D10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F150448-BBF1-6D0C-AB77-08965FD47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981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31CBEFCD-4B3B-63A8-DF97-1A82F6F28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88E8669A-9AA9-DFAF-2E63-198628D10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F150448-BBF1-6D0C-AB77-08965FD47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197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DA4A0602-565A-8F1B-220B-C8FA3EE5E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56C1CB5D-67BC-442B-11E8-3DF010D5E7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56FA332A-E4E2-99BF-0436-338024B97F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35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40FA97CA-0165-2620-19B7-67EBCADEE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F3C671A9-EEF0-A972-7225-865FE7FE7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73F8D5E3-1F69-D5D7-6F98-8B82F13B9B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763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269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378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4658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9074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ifactory.space/task/2790/overview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</a:rPr>
              <a:t>프로젝트 </a:t>
            </a:r>
            <a:r>
              <a:rPr lang="en-US" altLang="ko-KR" sz="2500" b="1" dirty="0">
                <a:solidFill>
                  <a:srgbClr val="19264B"/>
                </a:solidFill>
              </a:rPr>
              <a:t>DA 3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19264B"/>
                </a:solidFill>
              </a:rPr>
              <a:t>202</a:t>
            </a:r>
            <a:r>
              <a:rPr lang="en-US" altLang="ko" b="1" dirty="0">
                <a:solidFill>
                  <a:srgbClr val="19264B"/>
                </a:solidFill>
              </a:rPr>
              <a:t>4</a:t>
            </a:r>
            <a:r>
              <a:rPr lang="ko" b="1" dirty="0">
                <a:solidFill>
                  <a:srgbClr val="19264B"/>
                </a:solidFill>
              </a:rPr>
              <a:t>.0</a:t>
            </a:r>
            <a:r>
              <a:rPr lang="en-US" altLang="ko" b="1" dirty="0">
                <a:solidFill>
                  <a:srgbClr val="19264B"/>
                </a:solidFill>
              </a:rPr>
              <a:t>5.21</a:t>
            </a:r>
            <a:endParaRPr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</a:rPr>
              <a:t>팀원</a:t>
            </a:r>
            <a:r>
              <a:rPr lang="en-US" altLang="ko-KR" sz="1100" dirty="0">
                <a:solidFill>
                  <a:srgbClr val="19264B"/>
                </a:solidFill>
              </a:rPr>
              <a:t>: </a:t>
            </a:r>
            <a:r>
              <a:rPr lang="ko-KR" altLang="en-US" sz="1100" dirty="0">
                <a:solidFill>
                  <a:srgbClr val="19264B"/>
                </a:solidFill>
              </a:rPr>
              <a:t>성현우</a:t>
            </a:r>
            <a:r>
              <a:rPr lang="en-US" altLang="ko-KR" sz="1100" dirty="0">
                <a:solidFill>
                  <a:srgbClr val="19264B"/>
                </a:solidFill>
              </a:rPr>
              <a:t>, </a:t>
            </a:r>
            <a:r>
              <a:rPr lang="ko-KR" altLang="en-US" sz="1100" dirty="0" err="1">
                <a:solidFill>
                  <a:srgbClr val="19264B"/>
                </a:solidFill>
              </a:rPr>
              <a:t>안상우</a:t>
            </a:r>
            <a:r>
              <a:rPr lang="en-US" altLang="ko-KR" sz="1100" dirty="0">
                <a:solidFill>
                  <a:srgbClr val="19264B"/>
                </a:solidFill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</a:rPr>
              <a:t>이혜원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성현우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3.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775A1A-FF9D-ACBD-D376-4D2FEA5E6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32" y="2142962"/>
            <a:ext cx="3828486" cy="2630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pic>
        <p:nvPicPr>
          <p:cNvPr id="3" name="그림 2" descr="텍스트, 번호, 폰트, 라인이(가) 표시된 사진&#10;&#10;자동 생성된 설명">
            <a:extLst>
              <a:ext uri="{FF2B5EF4-FFF2-40B4-BE49-F238E27FC236}">
                <a16:creationId xmlns:a16="http://schemas.microsoft.com/office/drawing/2014/main" id="{3CEC1060-1419-9135-4902-F15B11528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496" y="928582"/>
            <a:ext cx="5248737" cy="8245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FB826-37E5-95B4-C506-B0EE8BDC95E6}"/>
              </a:ext>
            </a:extLst>
          </p:cNvPr>
          <p:cNvSpPr txBox="1"/>
          <p:nvPr/>
        </p:nvSpPr>
        <p:spPr>
          <a:xfrm>
            <a:off x="3149673" y="1763349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</a:t>
            </a:r>
            <a:r>
              <a:rPr lang="ko-KR" altLang="en-US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제출 파일 형식</a:t>
            </a:r>
          </a:p>
        </p:txBody>
      </p:sp>
      <p:pic>
        <p:nvPicPr>
          <p:cNvPr id="5" name="그림 4" descr="텍스트, 폰트, 흑백, 스크린샷이(가) 표시된 사진&#10;&#10;자동 생성된 설명">
            <a:extLst>
              <a:ext uri="{FF2B5EF4-FFF2-40B4-BE49-F238E27FC236}">
                <a16:creationId xmlns:a16="http://schemas.microsoft.com/office/drawing/2014/main" id="{8A10FE7B-B39F-C2CC-0BF1-73F258A84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375" y="2191451"/>
            <a:ext cx="1737505" cy="25398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9D7D1-CE4F-DEB8-C2F0-9258B69815B7}"/>
              </a:ext>
            </a:extLst>
          </p:cNvPr>
          <p:cNvSpPr txBox="1"/>
          <p:nvPr/>
        </p:nvSpPr>
        <p:spPr>
          <a:xfrm>
            <a:off x="1712184" y="4773022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train data </a:t>
            </a:r>
            <a:r>
              <a:rPr lang="ko-KR" altLang="en-US" sz="1100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라이브러리 구조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F0D84-6D35-F1FC-E30A-E380501E56A6}"/>
              </a:ext>
            </a:extLst>
          </p:cNvPr>
          <p:cNvSpPr txBox="1"/>
          <p:nvPr/>
        </p:nvSpPr>
        <p:spPr>
          <a:xfrm>
            <a:off x="5417936" y="4731325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validation data </a:t>
            </a:r>
            <a:r>
              <a:rPr lang="ko-KR" altLang="en-US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라이브러리 구조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8C1BD6-D5A2-C7DA-B816-7690937C7D39}"/>
              </a:ext>
            </a:extLst>
          </p:cNvPr>
          <p:cNvSpPr/>
          <p:nvPr/>
        </p:nvSpPr>
        <p:spPr>
          <a:xfrm>
            <a:off x="4330932" y="2202879"/>
            <a:ext cx="1087003" cy="252844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7CC5BE-6085-13F5-07A5-74C122FAEBB4}"/>
              </a:ext>
            </a:extLst>
          </p:cNvPr>
          <p:cNvSpPr/>
          <p:nvPr/>
        </p:nvSpPr>
        <p:spPr>
          <a:xfrm>
            <a:off x="3205091" y="1059387"/>
            <a:ext cx="5204618" cy="824586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시간별 지표 </a:t>
            </a:r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측정 주파수</a:t>
            </a:r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즉 측정 시점이 각 데이터마다 모두 다름</a:t>
            </a:r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기준이 </a:t>
            </a:r>
            <a:r>
              <a:rPr lang="ko-KR" altLang="en-US" sz="1800" b="1" dirty="0">
                <a:solidFill>
                  <a:schemeClr val="tx1"/>
                </a:solidFill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초</a:t>
            </a:r>
            <a:r>
              <a:rPr lang="en-US" altLang="ko-KR" sz="1800" b="1" dirty="0">
                <a:solidFill>
                  <a:schemeClr val="tx1"/>
                </a:solidFill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/</a:t>
            </a:r>
            <a:r>
              <a:rPr lang="ko-KR" altLang="en-US" sz="1800" b="1" dirty="0">
                <a:solidFill>
                  <a:schemeClr val="tx1"/>
                </a:solidFill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분</a:t>
            </a:r>
            <a:r>
              <a:rPr lang="en-US" altLang="ko-KR" sz="1800" b="1" dirty="0">
                <a:solidFill>
                  <a:schemeClr val="tx1"/>
                </a:solidFill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단위</a:t>
            </a:r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BC734BC-3814-4566-D67E-376978E743BD}"/>
              </a:ext>
            </a:extLst>
          </p:cNvPr>
          <p:cNvCxnSpPr>
            <a:cxnSpLocks/>
          </p:cNvCxnSpPr>
          <p:nvPr/>
        </p:nvCxnSpPr>
        <p:spPr>
          <a:xfrm>
            <a:off x="3205079" y="1884038"/>
            <a:ext cx="1125853" cy="31884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D4C1CA4-0333-BE50-1375-FC741A70136A}"/>
              </a:ext>
            </a:extLst>
          </p:cNvPr>
          <p:cNvCxnSpPr>
            <a:cxnSpLocks/>
          </p:cNvCxnSpPr>
          <p:nvPr/>
        </p:nvCxnSpPr>
        <p:spPr>
          <a:xfrm flipV="1">
            <a:off x="5417935" y="1894154"/>
            <a:ext cx="2991774" cy="3087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287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3.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775A1A-FF9D-ACBD-D376-4D2FEA5E6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32" y="2142962"/>
            <a:ext cx="3828486" cy="2630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pic>
        <p:nvPicPr>
          <p:cNvPr id="3" name="그림 2" descr="텍스트, 번호, 폰트, 라인이(가) 표시된 사진&#10;&#10;자동 생성된 설명">
            <a:extLst>
              <a:ext uri="{FF2B5EF4-FFF2-40B4-BE49-F238E27FC236}">
                <a16:creationId xmlns:a16="http://schemas.microsoft.com/office/drawing/2014/main" id="{3CEC1060-1419-9135-4902-F15B11528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496" y="928582"/>
            <a:ext cx="5248737" cy="82458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FB826-37E5-95B4-C506-B0EE8BDC95E6}"/>
              </a:ext>
            </a:extLst>
          </p:cNvPr>
          <p:cNvSpPr txBox="1"/>
          <p:nvPr/>
        </p:nvSpPr>
        <p:spPr>
          <a:xfrm>
            <a:off x="3149673" y="1763349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</a:t>
            </a:r>
            <a:r>
              <a:rPr lang="ko-KR" altLang="en-US" sz="1100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제출 파일 형식</a:t>
            </a:r>
          </a:p>
        </p:txBody>
      </p:sp>
      <p:pic>
        <p:nvPicPr>
          <p:cNvPr id="5" name="그림 4" descr="텍스트, 폰트, 흑백, 스크린샷이(가) 표시된 사진&#10;&#10;자동 생성된 설명">
            <a:extLst>
              <a:ext uri="{FF2B5EF4-FFF2-40B4-BE49-F238E27FC236}">
                <a16:creationId xmlns:a16="http://schemas.microsoft.com/office/drawing/2014/main" id="{8A10FE7B-B39F-C2CC-0BF1-73F258A84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375" y="2191451"/>
            <a:ext cx="1737505" cy="25398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9D7D1-CE4F-DEB8-C2F0-9258B69815B7}"/>
              </a:ext>
            </a:extLst>
          </p:cNvPr>
          <p:cNvSpPr txBox="1"/>
          <p:nvPr/>
        </p:nvSpPr>
        <p:spPr>
          <a:xfrm>
            <a:off x="1712184" y="4773022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train data </a:t>
            </a:r>
            <a:r>
              <a:rPr lang="ko-KR" altLang="en-US" sz="1100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라이브러리 구조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F0D84-6D35-F1FC-E30A-E380501E56A6}"/>
              </a:ext>
            </a:extLst>
          </p:cNvPr>
          <p:cNvSpPr txBox="1"/>
          <p:nvPr/>
        </p:nvSpPr>
        <p:spPr>
          <a:xfrm>
            <a:off x="5417936" y="4731325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validation data </a:t>
            </a:r>
            <a:r>
              <a:rPr lang="ko-KR" altLang="en-US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라이브러리 구조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3B6D58-A2A9-F7A9-069D-A62DA6A08768}"/>
              </a:ext>
            </a:extLst>
          </p:cNvPr>
          <p:cNvSpPr/>
          <p:nvPr/>
        </p:nvSpPr>
        <p:spPr>
          <a:xfrm>
            <a:off x="2001824" y="2015378"/>
            <a:ext cx="5974080" cy="13565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glow rad="101600">
              <a:srgbClr val="FF9999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kern="1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모든 </a:t>
            </a:r>
            <a:r>
              <a:rPr lang="en-US" altLang="ko-KR" sz="1800" b="1" kern="1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User</a:t>
            </a:r>
            <a:r>
              <a:rPr lang="ko-KR" altLang="en-US" sz="1800" b="1" kern="1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에 대해</a:t>
            </a:r>
            <a:r>
              <a:rPr lang="ko-KR" altLang="en-US" sz="1800" kern="1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b="1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Train </a:t>
            </a:r>
            <a:r>
              <a:rPr lang="ko-KR" altLang="ko-KR" sz="1800" b="1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데이터</a:t>
            </a:r>
            <a:r>
              <a:rPr lang="en-US" altLang="ko-KR" sz="1800" b="1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800" b="1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분</a:t>
            </a:r>
            <a:r>
              <a:rPr lang="en-US" altLang="ko-KR" sz="1800" b="1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/</a:t>
            </a:r>
            <a:r>
              <a:rPr lang="ko-KR" altLang="en-US" sz="1800" b="1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초</a:t>
            </a:r>
            <a:r>
              <a:rPr lang="en-US" altLang="ko-KR" sz="1800" b="1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R" sz="1800" b="1" kern="1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를 </a:t>
            </a:r>
            <a:r>
              <a:rPr lang="en-US" altLang="ko-KR" sz="1800" b="1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1</a:t>
            </a:r>
            <a:r>
              <a:rPr lang="ko-KR" altLang="en-US" sz="1800" b="1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일 단위</a:t>
            </a:r>
            <a:r>
              <a:rPr lang="ko-KR" altLang="ko-KR" sz="1800" b="1" kern="1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로 변경</a:t>
            </a:r>
            <a:endParaRPr lang="en-US" altLang="ko-KR" sz="1800" b="1" kern="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  <a:p>
            <a:pPr algn="ctr"/>
            <a:endParaRPr lang="en-US" altLang="ko-KR" sz="1800" kern="100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800" kern="100" dirty="0">
                <a:solidFill>
                  <a:schemeClr val="tx1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ko-KR" sz="1800" kern="100" dirty="0">
                <a:solidFill>
                  <a:schemeClr val="tx1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Times New Roman" panose="02020603050405020304" pitchFamily="18" charset="0"/>
              </a:rPr>
              <a:t>제출파일과 형식을 맞</a:t>
            </a:r>
            <a:r>
              <a:rPr lang="ko-KR" altLang="en-US" sz="1800" kern="100" dirty="0">
                <a:solidFill>
                  <a:schemeClr val="tx1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Times New Roman" panose="02020603050405020304" pitchFamily="18" charset="0"/>
              </a:rPr>
              <a:t>춰</a:t>
            </a:r>
            <a:r>
              <a:rPr lang="ko-KR" altLang="ko-KR" sz="1800" kern="100" dirty="0">
                <a:solidFill>
                  <a:schemeClr val="tx1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Times New Roman" panose="02020603050405020304" pitchFamily="18" charset="0"/>
              </a:rPr>
              <a:t> 모델 학습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solidFill>
                  <a:schemeClr val="tx1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Times New Roman" panose="02020603050405020304" pitchFamily="18" charset="0"/>
              </a:rPr>
              <a:t>평가에 </a:t>
            </a:r>
            <a:r>
              <a:rPr lang="ko-KR" altLang="en-US" sz="1800" kern="100" dirty="0" err="1">
                <a:solidFill>
                  <a:schemeClr val="tx1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Times New Roman" panose="02020603050405020304" pitchFamily="18" charset="0"/>
              </a:rPr>
              <a:t>최적화시킨다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solidFill>
                <a:schemeClr val="tx1"/>
              </a:solidFill>
              <a:effectLst/>
              <a:latin typeface="나눔고딕OTF ExtraBold" panose="020D0904000000000000" pitchFamily="34" charset="-127"/>
              <a:ea typeface="나눔고딕OTF ExtraBold" panose="020D0904000000000000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793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3.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7AF950-3C3C-3210-0F33-97281E00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862" y="1277668"/>
            <a:ext cx="2696975" cy="2588164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579A759-0371-8B4D-3824-BF3310FE9A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86"/>
          <a:stretch/>
        </p:blipFill>
        <p:spPr>
          <a:xfrm>
            <a:off x="4886600" y="1481301"/>
            <a:ext cx="3003550" cy="14502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4A7391-FB15-3DB3-D2BA-AB7ECFCF4226}"/>
              </a:ext>
            </a:extLst>
          </p:cNvPr>
          <p:cNvSpPr txBox="1"/>
          <p:nvPr/>
        </p:nvSpPr>
        <p:spPr>
          <a:xfrm>
            <a:off x="4231495" y="3209883"/>
            <a:ext cx="4572000" cy="655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하루동안 각 활동을 몇 번 했는지 </a:t>
            </a:r>
            <a:r>
              <a:rPr lang="ko-KR" altLang="ko-KR" sz="14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카운팅</a:t>
            </a:r>
            <a:endParaRPr lang="en-US" altLang="ko-KR" kern="100" dirty="0"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ko-KR" sz="14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결과적으로 </a:t>
            </a:r>
            <a:r>
              <a:rPr lang="en-US" altLang="ko-KR" sz="14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105 row</a:t>
            </a:r>
            <a:r>
              <a:rPr lang="ko-KR" altLang="ko-KR" sz="14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의</a:t>
            </a:r>
            <a:r>
              <a:rPr lang="en-US" altLang="ko-KR" sz="14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dataframe</a:t>
            </a:r>
            <a:r>
              <a:rPr lang="ko-KR" altLang="ko-KR" sz="14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으로 합치는 데 성공</a:t>
            </a:r>
          </a:p>
        </p:txBody>
      </p:sp>
    </p:spTree>
    <p:extLst>
      <p:ext uri="{BB962C8B-B14F-4D97-AF65-F5344CB8AC3E}">
        <p14:creationId xmlns:p14="http://schemas.microsoft.com/office/powerpoint/2010/main" val="333388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3.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A7391-FB15-3DB3-D2BA-AB7ECFCF4226}"/>
              </a:ext>
            </a:extLst>
          </p:cNvPr>
          <p:cNvSpPr txBox="1"/>
          <p:nvPr/>
        </p:nvSpPr>
        <p:spPr>
          <a:xfrm>
            <a:off x="969544" y="2772122"/>
            <a:ext cx="7726680" cy="70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ctr" latinLnBrk="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kern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굴림" panose="020B0600000101010101" pitchFamily="50" charset="-127"/>
              </a:rPr>
              <a:t>Ambience_label</a:t>
            </a:r>
            <a:r>
              <a:rPr lang="en-US" altLang="ko-KR" kern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굴림" panose="020B0600000101010101" pitchFamily="50" charset="-127"/>
              </a:rPr>
              <a:t> </a:t>
            </a:r>
            <a:r>
              <a:rPr lang="ko-KR" altLang="ko-KR" kern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굴림" panose="020B0600000101010101" pitchFamily="50" charset="-127"/>
              </a:rPr>
              <a:t>컬럼에 사운드 종류와 해당 사운드일 확률이 리스트 형식으로 들어가 있다</a:t>
            </a:r>
            <a:r>
              <a:rPr lang="en-US" altLang="ko-KR" kern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굴림" panose="020B0600000101010101" pitchFamily="50" charset="-127"/>
              </a:rPr>
              <a:t>.</a:t>
            </a:r>
          </a:p>
          <a:p>
            <a:pPr marL="508000" algn="ctr" latinLnBrk="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kern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굴림" panose="020B0600000101010101" pitchFamily="50" charset="-127"/>
              </a:rPr>
              <a:t>하루에 사운드 종류별로 몇 번씩 인식되었는지 데이터프레임으로 바꿔주었다</a:t>
            </a:r>
            <a:r>
              <a:rPr lang="en-US" altLang="ko-KR" kern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굴림" panose="020B0600000101010101" pitchFamily="50" charset="-127"/>
              </a:rPr>
              <a:t>.  </a:t>
            </a:r>
            <a:endParaRPr lang="ko-KR" altLang="ko-KR" kern="100" dirty="0">
              <a:effectLst/>
              <a:highlight>
                <a:srgbClr val="FFFFFF"/>
              </a:highlight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4C09AA6B-1823-8C9D-8244-86F2B5B13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095" y="997854"/>
            <a:ext cx="2844800" cy="16332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5A3616-C4C0-7A23-6B51-ED4B77D3C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895" y="1055550"/>
            <a:ext cx="3233409" cy="1315829"/>
          </a:xfrm>
          <a:prstGeom prst="rect">
            <a:avLst/>
          </a:prstGeom>
        </p:spPr>
      </p:pic>
      <p:pic>
        <p:nvPicPr>
          <p:cNvPr id="6" name="그림 5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BFEEF105-FE45-3565-B029-5AE6DAC09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3925" y="3489574"/>
            <a:ext cx="5731510" cy="1428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0995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3.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A7391-FB15-3DB3-D2BA-AB7ECFCF4226}"/>
              </a:ext>
            </a:extLst>
          </p:cNvPr>
          <p:cNvSpPr txBox="1"/>
          <p:nvPr/>
        </p:nvSpPr>
        <p:spPr>
          <a:xfrm>
            <a:off x="206341" y="4354566"/>
            <a:ext cx="9456432" cy="721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Timestamp </a:t>
            </a:r>
            <a:r>
              <a:rPr lang="ko-KR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컬럼을 대체할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 Date</a:t>
            </a:r>
            <a:r>
              <a:rPr lang="ko-KR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컬럼 만든다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형식은 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%Y-%m-%d), </a:t>
            </a:r>
            <a:endParaRPr lang="ko-KR" altLang="ko-KR" sz="1600" kern="100" dirty="0">
              <a:effectLst/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  <a:p>
            <a:pPr indent="127000"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subject_id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, Date</a:t>
            </a:r>
            <a:r>
              <a:rPr lang="ko-KR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로 묶어주고 고도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,</a:t>
            </a:r>
            <a:r>
              <a:rPr lang="ko-KR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위도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경도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속도의 하루치 평균을 구해준다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F4F298-FCC7-11FA-34D9-8C02ADE8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695" y="867043"/>
            <a:ext cx="5135792" cy="1734655"/>
          </a:xfrm>
          <a:prstGeom prst="rect">
            <a:avLst/>
          </a:prstGeom>
        </p:spPr>
      </p:pic>
      <p:pic>
        <p:nvPicPr>
          <p:cNvPr id="7" name="그림 6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C0464A2D-E5FD-B93E-2D94-9B57D61AD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5" y="2959254"/>
            <a:ext cx="2891984" cy="1216488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12DF0C2-72DE-231A-55AF-A32F74FFD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4557" y="2889588"/>
            <a:ext cx="3954660" cy="1332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661EE9E-EF2C-4C40-7E25-4F5CA16E3DA8}"/>
              </a:ext>
            </a:extLst>
          </p:cNvPr>
          <p:cNvCxnSpPr>
            <a:cxnSpLocks/>
          </p:cNvCxnSpPr>
          <p:nvPr/>
        </p:nvCxnSpPr>
        <p:spPr>
          <a:xfrm flipV="1">
            <a:off x="4418741" y="3666799"/>
            <a:ext cx="43961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814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3.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F4F298-FCC7-11FA-34D9-8C02ADE8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695" y="867043"/>
            <a:ext cx="5135792" cy="1734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063EC-CC8F-E4E4-1BF0-B3C9F5249629}"/>
              </a:ext>
            </a:extLst>
          </p:cNvPr>
          <p:cNvSpPr txBox="1"/>
          <p:nvPr/>
        </p:nvSpPr>
        <p:spPr>
          <a:xfrm>
            <a:off x="2594116" y="1918752"/>
            <a:ext cx="5135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추후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파이썬의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highlight>
                  <a:srgbClr val="FFFF00"/>
                </a:highlight>
                <a:latin typeface="Consolas" panose="020B0609020204030204" pitchFamily="49" charset="0"/>
                <a:ea typeface="나눔고딕OTF" panose="020D0604000000000000" pitchFamily="34" charset="-127"/>
              </a:rPr>
              <a:t>folium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모듈을 사용하여 분석 준비 중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pPr algn="ctr"/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평가 지표와 상당한 수준의 상관 관계를 가짐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028" name="Picture 4" descr="이미지">
            <a:extLst>
              <a:ext uri="{FF2B5EF4-FFF2-40B4-BE49-F238E27FC236}">
                <a16:creationId xmlns:a16="http://schemas.microsoft.com/office/drawing/2014/main" id="{738AFF86-DFA7-A6A4-755B-BC0BE170F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490" y="2720340"/>
            <a:ext cx="2101385" cy="22374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이미지">
            <a:extLst>
              <a:ext uri="{FF2B5EF4-FFF2-40B4-BE49-F238E27FC236}">
                <a16:creationId xmlns:a16="http://schemas.microsoft.com/office/drawing/2014/main" id="{14F1AA7E-03C7-6597-C646-8DC70287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076" y="2720340"/>
            <a:ext cx="2115196" cy="22374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이미지">
            <a:extLst>
              <a:ext uri="{FF2B5EF4-FFF2-40B4-BE49-F238E27FC236}">
                <a16:creationId xmlns:a16="http://schemas.microsoft.com/office/drawing/2014/main" id="{1FE5367F-C2C7-5854-DA69-E4C9F4E7C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313" y="2724734"/>
            <a:ext cx="2105529" cy="22330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2FD15F-FE7F-BEBB-C8EC-3945AD46CFD6}"/>
              </a:ext>
            </a:extLst>
          </p:cNvPr>
          <p:cNvSpPr txBox="1"/>
          <p:nvPr/>
        </p:nvSpPr>
        <p:spPr>
          <a:xfrm>
            <a:off x="1687294" y="4012720"/>
            <a:ext cx="6842759" cy="646331"/>
          </a:xfrm>
          <a:prstGeom prst="rect">
            <a:avLst/>
          </a:prstGeom>
          <a:solidFill>
            <a:schemeClr val="bg2">
              <a:lumMod val="20000"/>
              <a:lumOff val="80000"/>
              <a:alpha val="59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User</a:t>
            </a:r>
            <a:r>
              <a:rPr lang="ko-KR" altLang="en-US" sz="18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의 이동 동선으로 부터 장기간 머무른 장소</a:t>
            </a:r>
            <a:r>
              <a:rPr lang="en-US" altLang="ko-KR" sz="18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, </a:t>
            </a:r>
            <a:r>
              <a:rPr lang="ko-KR" altLang="en-US" sz="18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이동 거리 파악 가능</a:t>
            </a:r>
            <a:endParaRPr lang="en-US" altLang="ko-KR" sz="18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algn="ctr"/>
            <a:r>
              <a:rPr lang="en-US" altLang="ko-KR" sz="180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Wingdings" panose="05000000000000000000" pitchFamily="2" charset="2"/>
              </a:rPr>
              <a:t>사용자의 행동 패턴 인식 가능</a:t>
            </a:r>
            <a:endParaRPr lang="ko-KR" altLang="en-US" sz="18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934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3.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A7391-FB15-3DB3-D2BA-AB7ECFCF4226}"/>
              </a:ext>
            </a:extLst>
          </p:cNvPr>
          <p:cNvSpPr txBox="1"/>
          <p:nvPr/>
        </p:nvSpPr>
        <p:spPr>
          <a:xfrm>
            <a:off x="206341" y="4354566"/>
            <a:ext cx="9456432" cy="721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Timestamp 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컬럼을 대체할 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Date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컬럼 만든다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형식은 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%Y-%m-%d), </a:t>
            </a:r>
          </a:p>
          <a:p>
            <a:pPr indent="127000"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subject_id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, Date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로 묶어주고 </a:t>
            </a:r>
            <a:r>
              <a:rPr lang="en-US" altLang="ko-KR" sz="16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m_light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의 하루치  평균을 구해준다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C89BB3-BF04-7379-D14F-197BB0BB8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98" y="967758"/>
            <a:ext cx="2687504" cy="1287762"/>
          </a:xfrm>
          <a:prstGeom prst="rect">
            <a:avLst/>
          </a:prstGeom>
        </p:spPr>
      </p:pic>
      <p:pic>
        <p:nvPicPr>
          <p:cNvPr id="5" name="그림 4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5D0F01FE-AF07-EA2D-CCBA-D359EBD96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050" y="2736383"/>
            <a:ext cx="1715771" cy="124255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6EA4F4-7D94-8926-ED18-824E4C612AF7}"/>
              </a:ext>
            </a:extLst>
          </p:cNvPr>
          <p:cNvCxnSpPr>
            <a:cxnSpLocks/>
          </p:cNvCxnSpPr>
          <p:nvPr/>
        </p:nvCxnSpPr>
        <p:spPr>
          <a:xfrm flipV="1">
            <a:off x="4224302" y="3353099"/>
            <a:ext cx="43961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EB85198-AC3B-32E6-600B-5CF744FBB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4399" y="2451603"/>
            <a:ext cx="2494913" cy="17957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43950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3.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A7391-FB15-3DB3-D2BA-AB7ECFCF4226}"/>
              </a:ext>
            </a:extLst>
          </p:cNvPr>
          <p:cNvSpPr txBox="1"/>
          <p:nvPr/>
        </p:nvSpPr>
        <p:spPr>
          <a:xfrm>
            <a:off x="366361" y="3931139"/>
            <a:ext cx="9456432" cy="721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나머지 </a:t>
            </a:r>
            <a:r>
              <a:rPr lang="en-US" altLang="ko-KR" sz="16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wHr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심박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 데이터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), </a:t>
            </a:r>
            <a:r>
              <a:rPr lang="en-US" altLang="ko-KR" sz="16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wPedo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걸음 수 데이터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), </a:t>
            </a:r>
            <a:r>
              <a:rPr lang="en-US" altLang="ko-KR" sz="16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wLight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스마트워치에서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 빛의 세기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)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도</a:t>
            </a:r>
            <a:endParaRPr lang="en-US" altLang="ko-KR" sz="1600" kern="100" dirty="0">
              <a:effectLst/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  <a:p>
            <a:pPr indent="127000"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위와 동일하게 </a:t>
            </a:r>
            <a:r>
              <a:rPr lang="ko-KR" altLang="en-US" sz="1600" b="1" kern="100" dirty="0" err="1"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날짜별</a:t>
            </a:r>
            <a:r>
              <a:rPr lang="ko-KR" altLang="en-US" sz="1600" b="1" kern="100" dirty="0"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 데이터 프레임으로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 바꿔주었다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. </a:t>
            </a:r>
            <a:endParaRPr lang="ko-KR" altLang="en-US" sz="1600" kern="100" dirty="0">
              <a:effectLst/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DD8794-BE97-85E6-F59E-81400B3C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850" y="1040699"/>
            <a:ext cx="2801699" cy="107046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346802-CA01-FE86-DE62-BE3116605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416" y="998695"/>
            <a:ext cx="3614840" cy="5977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2D1D5F-B5CC-5EF9-7D5A-FE3CBDC5E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416" y="1633268"/>
            <a:ext cx="1777600" cy="16006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377BFB-94A3-5B0F-0893-26A37849FF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6850" y="2216116"/>
            <a:ext cx="2801699" cy="100592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6D45A4-4509-C96A-621F-B1091DF94CD6}"/>
              </a:ext>
            </a:extLst>
          </p:cNvPr>
          <p:cNvSpPr/>
          <p:nvPr/>
        </p:nvSpPr>
        <p:spPr>
          <a:xfrm>
            <a:off x="4666416" y="1040699"/>
            <a:ext cx="3675099" cy="219321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28E220-31E5-0721-F2BD-717FC7BE0828}"/>
              </a:ext>
            </a:extLst>
          </p:cNvPr>
          <p:cNvSpPr txBox="1"/>
          <p:nvPr/>
        </p:nvSpPr>
        <p:spPr>
          <a:xfrm>
            <a:off x="3685315" y="3416460"/>
            <a:ext cx="254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/>
              <a:t>…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357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3.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A7391-FB15-3DB3-D2BA-AB7ECFCF4226}"/>
              </a:ext>
            </a:extLst>
          </p:cNvPr>
          <p:cNvSpPr txBox="1"/>
          <p:nvPr/>
        </p:nvSpPr>
        <p:spPr>
          <a:xfrm>
            <a:off x="590537" y="3733019"/>
            <a:ext cx="9456432" cy="1289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위에서 만든 </a:t>
            </a:r>
            <a:r>
              <a:rPr lang="en-US" altLang="ko-KR" sz="16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dataframe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들을 </a:t>
            </a:r>
            <a:r>
              <a:rPr lang="en-US" altLang="ko-KR" sz="16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subject_id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, date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를 기준으로 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merge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시켜주어서</a:t>
            </a:r>
            <a:endParaRPr lang="en-US" altLang="ko-KR" sz="1600" kern="100" dirty="0">
              <a:effectLst/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  <a:p>
            <a:pPr indent="127000"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b="1" kern="100" dirty="0"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통합된 </a:t>
            </a:r>
            <a:r>
              <a:rPr lang="en-US" altLang="ko-KR" sz="1600" b="1" kern="100" dirty="0"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validation </a:t>
            </a:r>
            <a:r>
              <a:rPr lang="en-US" altLang="ko-KR" sz="1600" b="1" kern="100" dirty="0" err="1"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dataframe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을 만들었다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. (105 row, 293 columns)</a:t>
            </a:r>
          </a:p>
          <a:p>
            <a:pPr indent="127000"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600" kern="100" dirty="0"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  <a:p>
            <a:pPr indent="127000"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테스트 데이터 또한 위와 동일한 방식으로 병합</a:t>
            </a:r>
            <a:r>
              <a:rPr lang="en-US" altLang="ko-KR" sz="1600" kern="100" dirty="0"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형식을 맞춰줬다</a:t>
            </a:r>
            <a:r>
              <a:rPr lang="en-US" altLang="ko-KR" sz="1600" kern="100" dirty="0"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.</a:t>
            </a:r>
            <a:endParaRPr lang="ko-KR" altLang="en-US" sz="1600" kern="100" dirty="0">
              <a:effectLst/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 descr="스크린샷, 텍스트, 라인, 평행이(가) 표시된 사진&#10;&#10;자동 생성된 설명">
            <a:extLst>
              <a:ext uri="{FF2B5EF4-FFF2-40B4-BE49-F238E27FC236}">
                <a16:creationId xmlns:a16="http://schemas.microsoft.com/office/drawing/2014/main" id="{665B374F-C109-3B6F-24D5-53C913554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030144"/>
            <a:ext cx="7406379" cy="24050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23697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2F730ABF-F8D5-E60D-CEDF-C2F7FE7E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5E5C59E-EDB8-4DBF-E8DB-794FE75BD55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22B1F2D-B759-CE1B-6BB0-0F62B515F72A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EF8CE86-7878-C66C-83E4-67C8F67B45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32AF9002-1C0F-3E0E-D336-659910D32FA0}"/>
              </a:ext>
            </a:extLst>
          </p:cNvPr>
          <p:cNvSpPr txBox="1"/>
          <p:nvPr/>
        </p:nvSpPr>
        <p:spPr>
          <a:xfrm>
            <a:off x="1408974" y="306875"/>
            <a:ext cx="607386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4. Next</a:t>
            </a:r>
            <a:r>
              <a:rPr lang="ko-KR" alt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Plan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05E09E-D2C2-2ADB-ABF5-E785BA2BABE1}"/>
              </a:ext>
            </a:extLst>
          </p:cNvPr>
          <p:cNvSpPr/>
          <p:nvPr/>
        </p:nvSpPr>
        <p:spPr>
          <a:xfrm>
            <a:off x="1973499" y="946622"/>
            <a:ext cx="6278880" cy="1019338"/>
          </a:xfrm>
          <a:prstGeom prst="roundRect">
            <a:avLst>
              <a:gd name="adj" fmla="val 12964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600" b="1" dirty="0">
                <a:solidFill>
                  <a:srgbClr val="FF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현재 가장 큰 </a:t>
            </a:r>
            <a:r>
              <a:rPr lang="ko-KR" altLang="en-US" sz="1600" b="1" dirty="0">
                <a:solidFill>
                  <a:srgbClr val="FF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문제점</a:t>
            </a:r>
            <a:r>
              <a:rPr lang="en-US" altLang="ko-KR" sz="1600" b="1" dirty="0">
                <a:solidFill>
                  <a:srgbClr val="FF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!</a:t>
            </a:r>
          </a:p>
          <a:p>
            <a:pPr algn="ctr"/>
            <a:r>
              <a:rPr lang="ko-KR" altLang="ko-KR" sz="5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 </a:t>
            </a:r>
            <a:endParaRPr lang="en-US" altLang="ko-KR" sz="500" dirty="0">
              <a:solidFill>
                <a:schemeClr val="tx1"/>
              </a:solidFill>
              <a:effectLst/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“</a:t>
            </a:r>
            <a:r>
              <a:rPr lang="en-US" altLang="ko-KR" sz="16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train, validation, test</a:t>
            </a:r>
            <a:r>
              <a:rPr lang="ko-KR" altLang="ko-KR" sz="16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에 겹치는 데이터</a:t>
            </a:r>
            <a:r>
              <a:rPr lang="en-US" altLang="ko-KR" sz="16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(features)</a:t>
            </a:r>
            <a:r>
              <a:rPr lang="ko-KR" altLang="ko-KR" sz="16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가 </a:t>
            </a:r>
            <a:endParaRPr lang="en-US" altLang="ko-KR" sz="1600" dirty="0">
              <a:solidFill>
                <a:schemeClr val="tx1"/>
              </a:solidFill>
              <a:effectLst/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m_activity</a:t>
            </a:r>
            <a:r>
              <a:rPr lang="en-US" altLang="ko-KR" sz="16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m_acc</a:t>
            </a:r>
            <a:r>
              <a:rPr lang="en-US" altLang="ko-KR" sz="16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m_gps</a:t>
            </a:r>
            <a:r>
              <a:rPr lang="en-US" altLang="ko-KR" sz="16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heart_rate</a:t>
            </a:r>
            <a:r>
              <a:rPr lang="en-US" altLang="ko-KR" sz="16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밖에</a:t>
            </a:r>
            <a:r>
              <a:rPr lang="ko-KR" altLang="ko-KR" sz="16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없다는</a:t>
            </a:r>
            <a:r>
              <a:rPr lang="ko-KR" altLang="ko-KR" sz="16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것</a:t>
            </a:r>
            <a:r>
              <a:rPr lang="en-US" altLang="ko-KR" sz="16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”</a:t>
            </a:r>
            <a:endParaRPr lang="ko-KR" altLang="en-US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D074B3-A16D-E671-D648-E3B07FBDC960}"/>
              </a:ext>
            </a:extLst>
          </p:cNvPr>
          <p:cNvSpPr/>
          <p:nvPr/>
        </p:nvSpPr>
        <p:spPr>
          <a:xfrm>
            <a:off x="1973499" y="2268691"/>
            <a:ext cx="1287861" cy="1196340"/>
          </a:xfrm>
          <a:prstGeom prst="rect">
            <a:avLst/>
          </a:prstGeom>
          <a:solidFill>
            <a:schemeClr val="bg1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m_activity</a:t>
            </a:r>
            <a:endParaRPr lang="en-US" altLang="ko-KR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m_acc</a:t>
            </a:r>
            <a:endParaRPr lang="en-US" altLang="ko-KR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m_gps</a:t>
            </a:r>
            <a:endParaRPr lang="en-US" altLang="ko-KR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heart_rate</a:t>
            </a:r>
            <a:endParaRPr lang="ko-KR" altLang="en-US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8FC9E82-F8A5-7322-6BE0-61B680619080}"/>
              </a:ext>
            </a:extLst>
          </p:cNvPr>
          <p:cNvSpPr/>
          <p:nvPr/>
        </p:nvSpPr>
        <p:spPr>
          <a:xfrm>
            <a:off x="3429000" y="2697480"/>
            <a:ext cx="830580" cy="32004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95FBA0-B3C1-3EE0-4821-ED7EE3419CCF}"/>
              </a:ext>
            </a:extLst>
          </p:cNvPr>
          <p:cNvSpPr/>
          <p:nvPr/>
        </p:nvSpPr>
        <p:spPr>
          <a:xfrm>
            <a:off x="4427220" y="2259330"/>
            <a:ext cx="1546860" cy="119634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한 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User</a:t>
            </a:r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대해</a:t>
            </a:r>
            <a:endParaRPr lang="en-US" altLang="ko-KR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나머지 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Features</a:t>
            </a:r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들을 예측하는 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ML </a:t>
            </a:r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모델</a:t>
            </a:r>
            <a:endParaRPr lang="en-US" altLang="ko-KR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(Regression)</a:t>
            </a:r>
            <a:endParaRPr lang="ko-KR" altLang="en-US" sz="1200" b="1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47A988A-5445-F0DB-3014-D8B42F6FFC42}"/>
              </a:ext>
            </a:extLst>
          </p:cNvPr>
          <p:cNvSpPr/>
          <p:nvPr/>
        </p:nvSpPr>
        <p:spPr>
          <a:xfrm>
            <a:off x="6141720" y="2706841"/>
            <a:ext cx="830580" cy="32004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4FC99A-3784-249A-CD79-A2F2E03A912C}"/>
              </a:ext>
            </a:extLst>
          </p:cNvPr>
          <p:cNvSpPr/>
          <p:nvPr/>
        </p:nvSpPr>
        <p:spPr>
          <a:xfrm>
            <a:off x="7139940" y="2268691"/>
            <a:ext cx="1287861" cy="1196340"/>
          </a:xfrm>
          <a:prstGeom prst="rect">
            <a:avLst/>
          </a:prstGeom>
          <a:solidFill>
            <a:schemeClr val="bg1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나머지</a:t>
            </a:r>
            <a:endParaRPr lang="en-US" altLang="ko-KR" sz="1200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daily feature </a:t>
            </a:r>
            <a:r>
              <a:rPr lang="ko-KR" altLang="en-US" sz="12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예측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6AF69-8412-D722-28C6-2A44449C5411}"/>
              </a:ext>
            </a:extLst>
          </p:cNvPr>
          <p:cNvSpPr txBox="1"/>
          <p:nvPr/>
        </p:nvSpPr>
        <p:spPr>
          <a:xfrm>
            <a:off x="1577259" y="3749291"/>
            <a:ext cx="71780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머신러닝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모델을 통해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4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개의 값을 기반으로 나머지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Feature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들의 값을 예측하고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</a:p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그 결과로 얻은 나머지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Features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들로 한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User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의 하루 동안 모든 특성을 데이터 프레임화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가능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이를 기반으로 학습 시에 더 높은 예측 성능 기대 가능</a:t>
            </a:r>
            <a:endParaRPr lang="en-US" altLang="ko-KR" b="1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66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스터디원 소개 및 만남 인증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815311" y="1969459"/>
            <a:ext cx="2947996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팀</a:t>
            </a:r>
            <a:r>
              <a:rPr lang="ko" b="1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원 1 </a:t>
            </a:r>
            <a:r>
              <a:rPr lang="ko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: 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성현우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(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전기전자공학부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,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 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19)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팀원</a:t>
            </a:r>
            <a:r>
              <a:rPr lang="ko" b="1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 2 </a:t>
            </a:r>
            <a:r>
              <a:rPr lang="ko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: 이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혜원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(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수학과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, 20)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팀</a:t>
            </a:r>
            <a:r>
              <a:rPr lang="ko" b="1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원 3 </a:t>
            </a:r>
            <a:r>
              <a:rPr lang="ko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: 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안상우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(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경영학과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,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 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19)</a:t>
            </a:r>
            <a:endParaRPr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B90C87-81AC-36F3-4674-5BC86C671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645644" y="1288460"/>
            <a:ext cx="3829999" cy="2872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A38EB8A-0488-5574-FD45-FF28275DFE85}"/>
              </a:ext>
            </a:extLst>
          </p:cNvPr>
          <p:cNvSpPr/>
          <p:nvPr/>
        </p:nvSpPr>
        <p:spPr>
          <a:xfrm>
            <a:off x="1889760" y="2731211"/>
            <a:ext cx="1379220" cy="930989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2F730ABF-F8D5-E60D-CEDF-C2F7FE7E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5E5C59E-EDB8-4DBF-E8DB-794FE75BD55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22B1F2D-B759-CE1B-6BB0-0F62B515F72A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EF8CE86-7878-C66C-83E4-67C8F67B45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32AF9002-1C0F-3E0E-D336-659910D32FA0}"/>
              </a:ext>
            </a:extLst>
          </p:cNvPr>
          <p:cNvSpPr txBox="1"/>
          <p:nvPr/>
        </p:nvSpPr>
        <p:spPr>
          <a:xfrm>
            <a:off x="1408974" y="306875"/>
            <a:ext cx="607386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4. Next</a:t>
            </a:r>
            <a:r>
              <a:rPr lang="ko-KR" alt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Plan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05E09E-D2C2-2ADB-ABF5-E785BA2BABE1}"/>
              </a:ext>
            </a:extLst>
          </p:cNvPr>
          <p:cNvSpPr/>
          <p:nvPr/>
        </p:nvSpPr>
        <p:spPr>
          <a:xfrm>
            <a:off x="1973499" y="946622"/>
            <a:ext cx="6278880" cy="1019338"/>
          </a:xfrm>
          <a:prstGeom prst="roundRect">
            <a:avLst>
              <a:gd name="adj" fmla="val 12964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600" b="1" dirty="0">
                <a:solidFill>
                  <a:srgbClr val="FF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현재 가장 큰 </a:t>
            </a:r>
            <a:r>
              <a:rPr lang="ko-KR" altLang="en-US" sz="1600" b="1" dirty="0">
                <a:solidFill>
                  <a:srgbClr val="FF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문제점</a:t>
            </a:r>
            <a:r>
              <a:rPr lang="en-US" altLang="ko-KR" sz="1600" b="1" dirty="0">
                <a:solidFill>
                  <a:srgbClr val="FF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!</a:t>
            </a:r>
          </a:p>
          <a:p>
            <a:pPr algn="ctr"/>
            <a:r>
              <a:rPr lang="ko-KR" altLang="ko-KR" sz="5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 </a:t>
            </a:r>
            <a:endParaRPr lang="en-US" altLang="ko-KR" sz="500" dirty="0">
              <a:solidFill>
                <a:schemeClr val="tx1"/>
              </a:solidFill>
              <a:effectLst/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“</a:t>
            </a:r>
            <a:r>
              <a:rPr lang="en-US" altLang="ko-KR" sz="16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train, validation, test</a:t>
            </a:r>
            <a:r>
              <a:rPr lang="ko-KR" altLang="ko-KR" sz="16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에 겹치는 데이터</a:t>
            </a:r>
            <a:r>
              <a:rPr lang="en-US" altLang="ko-KR" sz="16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(features)</a:t>
            </a:r>
            <a:r>
              <a:rPr lang="ko-KR" altLang="ko-KR" sz="16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가 </a:t>
            </a:r>
            <a:endParaRPr lang="en-US" altLang="ko-KR" sz="1600" dirty="0">
              <a:solidFill>
                <a:schemeClr val="tx1"/>
              </a:solidFill>
              <a:effectLst/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m_activity</a:t>
            </a:r>
            <a:r>
              <a:rPr lang="en-US" altLang="ko-KR" sz="16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m_acc</a:t>
            </a:r>
            <a:r>
              <a:rPr lang="en-US" altLang="ko-KR" sz="16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m_gps</a:t>
            </a:r>
            <a:r>
              <a:rPr lang="en-US" altLang="ko-KR" sz="16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heart_rate</a:t>
            </a:r>
            <a:r>
              <a:rPr lang="en-US" altLang="ko-KR" sz="16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밖에</a:t>
            </a:r>
            <a:r>
              <a:rPr lang="ko-KR" altLang="ko-KR" sz="16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없다는</a:t>
            </a:r>
            <a:r>
              <a:rPr lang="ko-KR" altLang="ko-KR" sz="16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것</a:t>
            </a:r>
            <a:r>
              <a:rPr lang="en-US" altLang="ko-KR" sz="16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”</a:t>
            </a:r>
            <a:endParaRPr lang="ko-KR" altLang="en-US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D074B3-A16D-E671-D648-E3B07FBDC960}"/>
              </a:ext>
            </a:extLst>
          </p:cNvPr>
          <p:cNvSpPr/>
          <p:nvPr/>
        </p:nvSpPr>
        <p:spPr>
          <a:xfrm>
            <a:off x="1973499" y="2268691"/>
            <a:ext cx="1287861" cy="1196340"/>
          </a:xfrm>
          <a:prstGeom prst="rect">
            <a:avLst/>
          </a:prstGeom>
          <a:solidFill>
            <a:schemeClr val="bg1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Validation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Data</a:t>
            </a: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(Input)</a:t>
            </a:r>
            <a:endParaRPr lang="ko-KR" altLang="en-US" b="1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8FC9E82-F8A5-7322-6BE0-61B680619080}"/>
              </a:ext>
            </a:extLst>
          </p:cNvPr>
          <p:cNvSpPr/>
          <p:nvPr/>
        </p:nvSpPr>
        <p:spPr>
          <a:xfrm>
            <a:off x="3429000" y="2697480"/>
            <a:ext cx="830580" cy="32004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95FBA0-B3C1-3EE0-4821-ED7EE3419CCF}"/>
              </a:ext>
            </a:extLst>
          </p:cNvPr>
          <p:cNvSpPr/>
          <p:nvPr/>
        </p:nvSpPr>
        <p:spPr>
          <a:xfrm>
            <a:off x="4427220" y="2259330"/>
            <a:ext cx="1546860" cy="119634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Classification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Machine Learning</a:t>
            </a:r>
            <a:endParaRPr lang="ko-KR" altLang="en-US" sz="1200" b="1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47A988A-5445-F0DB-3014-D8B42F6FFC42}"/>
              </a:ext>
            </a:extLst>
          </p:cNvPr>
          <p:cNvSpPr/>
          <p:nvPr/>
        </p:nvSpPr>
        <p:spPr>
          <a:xfrm>
            <a:off x="6141720" y="2706841"/>
            <a:ext cx="830580" cy="32004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4FC99A-3784-249A-CD79-A2F2E03A912C}"/>
              </a:ext>
            </a:extLst>
          </p:cNvPr>
          <p:cNvSpPr/>
          <p:nvPr/>
        </p:nvSpPr>
        <p:spPr>
          <a:xfrm>
            <a:off x="7139940" y="2268691"/>
            <a:ext cx="1287861" cy="1196340"/>
          </a:xfrm>
          <a:prstGeom prst="rect">
            <a:avLst/>
          </a:prstGeom>
          <a:solidFill>
            <a:schemeClr val="bg1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직접적으로</a:t>
            </a:r>
            <a:endParaRPr lang="en-US" altLang="ko-KR" sz="1200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평가 지표 예측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6AF69-8412-D722-28C6-2A44449C5411}"/>
              </a:ext>
            </a:extLst>
          </p:cNvPr>
          <p:cNvSpPr txBox="1"/>
          <p:nvPr/>
        </p:nvSpPr>
        <p:spPr>
          <a:xfrm>
            <a:off x="1577259" y="3749291"/>
            <a:ext cx="717804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Validation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및 테스트 데이터에는 수면의 질이나 효율성에 영향을 미칠 것으로 보이는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light,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음향에 관련된 데이터가 추가되었다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</a:p>
          <a:p>
            <a:pPr algn="ctr"/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따라서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Q1~S4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지표 중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light,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음향에 높은 상관성을 갖는 지표는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validation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데이터로만 학습을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진행하므로써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더 정확하게 예측할 수 있을 수 있다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1763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2F730ABF-F8D5-E60D-CEDF-C2F7FE7E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5E5C59E-EDB8-4DBF-E8DB-794FE75BD55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22B1F2D-B759-CE1B-6BB0-0F62B515F72A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EF8CE86-7878-C66C-83E4-67C8F67B45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32AF9002-1C0F-3E0E-D336-659910D32FA0}"/>
              </a:ext>
            </a:extLst>
          </p:cNvPr>
          <p:cNvSpPr txBox="1"/>
          <p:nvPr/>
        </p:nvSpPr>
        <p:spPr>
          <a:xfrm>
            <a:off x="1408974" y="306875"/>
            <a:ext cx="607386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4. Next</a:t>
            </a:r>
            <a:r>
              <a:rPr lang="ko-KR" alt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Plan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D074B3-A16D-E671-D648-E3B07FBDC960}"/>
              </a:ext>
            </a:extLst>
          </p:cNvPr>
          <p:cNvSpPr/>
          <p:nvPr/>
        </p:nvSpPr>
        <p:spPr>
          <a:xfrm>
            <a:off x="1973499" y="1133311"/>
            <a:ext cx="1287861" cy="1196340"/>
          </a:xfrm>
          <a:prstGeom prst="rect">
            <a:avLst/>
          </a:prstGeom>
          <a:solidFill>
            <a:schemeClr val="bg1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Validation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Data</a:t>
            </a: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(Input)</a:t>
            </a:r>
            <a:endParaRPr lang="ko-KR" altLang="en-US" b="1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8FC9E82-F8A5-7322-6BE0-61B680619080}"/>
              </a:ext>
            </a:extLst>
          </p:cNvPr>
          <p:cNvSpPr/>
          <p:nvPr/>
        </p:nvSpPr>
        <p:spPr>
          <a:xfrm>
            <a:off x="3429000" y="1562100"/>
            <a:ext cx="830580" cy="32004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95FBA0-B3C1-3EE0-4821-ED7EE3419CCF}"/>
              </a:ext>
            </a:extLst>
          </p:cNvPr>
          <p:cNvSpPr/>
          <p:nvPr/>
        </p:nvSpPr>
        <p:spPr>
          <a:xfrm>
            <a:off x="4427220" y="1123950"/>
            <a:ext cx="1546860" cy="119634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Classification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Machine Learning</a:t>
            </a:r>
            <a:endParaRPr lang="ko-KR" altLang="en-US" sz="1200" b="1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47A988A-5445-F0DB-3014-D8B42F6FFC42}"/>
              </a:ext>
            </a:extLst>
          </p:cNvPr>
          <p:cNvSpPr/>
          <p:nvPr/>
        </p:nvSpPr>
        <p:spPr>
          <a:xfrm>
            <a:off x="6141720" y="1571461"/>
            <a:ext cx="830580" cy="32004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4FC99A-3784-249A-CD79-A2F2E03A912C}"/>
              </a:ext>
            </a:extLst>
          </p:cNvPr>
          <p:cNvSpPr/>
          <p:nvPr/>
        </p:nvSpPr>
        <p:spPr>
          <a:xfrm>
            <a:off x="7139940" y="1133311"/>
            <a:ext cx="1287861" cy="1196340"/>
          </a:xfrm>
          <a:prstGeom prst="rect">
            <a:avLst/>
          </a:prstGeom>
          <a:solidFill>
            <a:schemeClr val="bg1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직접적으로</a:t>
            </a:r>
            <a:endParaRPr lang="en-US" altLang="ko-KR" sz="1200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평가 지표 예측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6AF69-8412-D722-28C6-2A44449C5411}"/>
              </a:ext>
            </a:extLst>
          </p:cNvPr>
          <p:cNvSpPr txBox="1"/>
          <p:nvPr/>
        </p:nvSpPr>
        <p:spPr>
          <a:xfrm>
            <a:off x="1474429" y="2510138"/>
            <a:ext cx="74067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실제로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validation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데이터만으로 모델 학습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평가를 진행한 결과 </a:t>
            </a:r>
            <a:r>
              <a:rPr lang="ko-KR" altLang="en-US" dirty="0"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현재 리더보드에서 </a:t>
            </a:r>
            <a:r>
              <a:rPr lang="en-US" altLang="ko-KR" b="1" dirty="0"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1</a:t>
            </a:r>
            <a:r>
              <a:rPr lang="ko-KR" altLang="en-US" b="1" dirty="0"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등</a:t>
            </a:r>
            <a:r>
              <a:rPr lang="ko-KR" altLang="en-US" dirty="0"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을 기록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! </a:t>
            </a:r>
          </a:p>
        </p:txBody>
      </p:sp>
      <p:pic>
        <p:nvPicPr>
          <p:cNvPr id="5" name="그림 4" descr="스크린샷, 라인, 보라색, 폰트이(가) 표시된 사진&#10;&#10;자동 생성된 설명">
            <a:extLst>
              <a:ext uri="{FF2B5EF4-FFF2-40B4-BE49-F238E27FC236}">
                <a16:creationId xmlns:a16="http://schemas.microsoft.com/office/drawing/2014/main" id="{C9E0B38B-22D4-E583-D5B3-2D6C986EB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599" y="2938927"/>
            <a:ext cx="7148380" cy="9115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FD68473-800B-E27F-7C7E-E4580AB488FC}"/>
              </a:ext>
            </a:extLst>
          </p:cNvPr>
          <p:cNvSpPr/>
          <p:nvPr/>
        </p:nvSpPr>
        <p:spPr>
          <a:xfrm>
            <a:off x="1573490" y="2892580"/>
            <a:ext cx="7186109" cy="391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464AF-2A22-66AF-BB88-D28FB46B6EAB}"/>
              </a:ext>
            </a:extLst>
          </p:cNvPr>
          <p:cNvSpPr txBox="1"/>
          <p:nvPr/>
        </p:nvSpPr>
        <p:spPr>
          <a:xfrm>
            <a:off x="1485900" y="4145830"/>
            <a:ext cx="7658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모델학습 및 평가는 </a:t>
            </a:r>
            <a:r>
              <a:rPr lang="en-US" altLang="ko-KR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automl</a:t>
            </a:r>
            <a:r>
              <a:rPr lang="en-US" alt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ko-KR" altLang="en-US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라이브러리인 </a:t>
            </a:r>
            <a:r>
              <a:rPr lang="en-US" altLang="ko-KR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pycaret</a:t>
            </a:r>
            <a:r>
              <a:rPr lang="ko-KR" altLang="en-US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을 통해 </a:t>
            </a:r>
            <a:r>
              <a:rPr lang="en-US" alt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logistic regression </a:t>
            </a:r>
            <a:r>
              <a:rPr lang="ko-KR" altLang="en-US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모델을 선택해</a:t>
            </a:r>
            <a:r>
              <a:rPr lang="en-US" alt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ko-KR" altLang="en-US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진행</a:t>
            </a:r>
            <a:r>
              <a:rPr lang="en-US" alt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!</a:t>
            </a:r>
            <a:endParaRPr lang="ko-KR" altLang="en-US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063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2F730ABF-F8D5-E60D-CEDF-C2F7FE7E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5E5C59E-EDB8-4DBF-E8DB-794FE75BD55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22B1F2D-B759-CE1B-6BB0-0F62B515F72A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EF8CE86-7878-C66C-83E4-67C8F67B45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32AF9002-1C0F-3E0E-D336-659910D32FA0}"/>
              </a:ext>
            </a:extLst>
          </p:cNvPr>
          <p:cNvSpPr txBox="1"/>
          <p:nvPr/>
        </p:nvSpPr>
        <p:spPr>
          <a:xfrm>
            <a:off x="1408974" y="306875"/>
            <a:ext cx="607386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4. Next</a:t>
            </a:r>
            <a:r>
              <a:rPr lang="ko-KR" alt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Plan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38B26-E815-3383-5AA2-A7602188138A}"/>
              </a:ext>
            </a:extLst>
          </p:cNvPr>
          <p:cNvSpPr txBox="1"/>
          <p:nvPr/>
        </p:nvSpPr>
        <p:spPr>
          <a:xfrm>
            <a:off x="1531620" y="1268730"/>
            <a:ext cx="1005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i="1" dirty="0">
                <a:solidFill>
                  <a:schemeClr val="accen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1.</a:t>
            </a:r>
            <a:endParaRPr lang="ko-KR" altLang="en-US" sz="4400" i="1" dirty="0">
              <a:solidFill>
                <a:schemeClr val="accent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1878A-DED4-3E09-6871-5755773A679F}"/>
              </a:ext>
            </a:extLst>
          </p:cNvPr>
          <p:cNvSpPr txBox="1"/>
          <p:nvPr/>
        </p:nvSpPr>
        <p:spPr>
          <a:xfrm>
            <a:off x="1531620" y="2524809"/>
            <a:ext cx="1005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i="1" dirty="0">
                <a:solidFill>
                  <a:schemeClr val="accen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2.</a:t>
            </a:r>
            <a:endParaRPr lang="ko-KR" altLang="en-US" sz="4400" i="1" dirty="0">
              <a:solidFill>
                <a:schemeClr val="accent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0E46C-9BCD-799B-FF47-1EDCBE2BC7B9}"/>
              </a:ext>
            </a:extLst>
          </p:cNvPr>
          <p:cNvSpPr txBox="1"/>
          <p:nvPr/>
        </p:nvSpPr>
        <p:spPr>
          <a:xfrm>
            <a:off x="1531620" y="3728700"/>
            <a:ext cx="1005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i="1" dirty="0">
                <a:solidFill>
                  <a:schemeClr val="accen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3.</a:t>
            </a:r>
            <a:endParaRPr lang="ko-KR" altLang="en-US" sz="4400" i="1" dirty="0">
              <a:solidFill>
                <a:schemeClr val="accent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5213E-67F3-C307-7857-6F1C677493F5}"/>
              </a:ext>
            </a:extLst>
          </p:cNvPr>
          <p:cNvSpPr txBox="1"/>
          <p:nvPr/>
        </p:nvSpPr>
        <p:spPr>
          <a:xfrm>
            <a:off x="2235045" y="1484173"/>
            <a:ext cx="6377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Train Data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병합 이후 겹치는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 칼럼에 대해서 모델 학습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성능 평가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F7CA5-60C4-3216-4374-A39B11FC715C}"/>
              </a:ext>
            </a:extLst>
          </p:cNvPr>
          <p:cNvSpPr txBox="1"/>
          <p:nvPr/>
        </p:nvSpPr>
        <p:spPr>
          <a:xfrm>
            <a:off x="2235045" y="2568229"/>
            <a:ext cx="6377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Test/Validation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기존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Train Data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기반으로 없는 칼럼을 예측하는 모델 설계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이후 칼럼 추가 후에 최종 모델 학습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성능 평가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A7DA0-B650-52F0-B8BE-74D2BE737B9E}"/>
              </a:ext>
            </a:extLst>
          </p:cNvPr>
          <p:cNvSpPr txBox="1"/>
          <p:nvPr/>
        </p:nvSpPr>
        <p:spPr>
          <a:xfrm>
            <a:off x="2235045" y="3936092"/>
            <a:ext cx="6377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위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가지 케이스에 대해 모델 최적화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논문 작성 준비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864C5-45FD-0027-DA9F-376FBCFF3CC7}"/>
              </a:ext>
            </a:extLst>
          </p:cNvPr>
          <p:cNvSpPr txBox="1"/>
          <p:nvPr/>
        </p:nvSpPr>
        <p:spPr>
          <a:xfrm>
            <a:off x="2311245" y="1910520"/>
            <a:ext cx="6377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5</a:t>
            </a:r>
            <a:r>
              <a:rPr lang="ko-KR" altLang="en-US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월 </a:t>
            </a:r>
            <a:r>
              <a:rPr lang="en-US" altLang="ko-KR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4</a:t>
            </a:r>
            <a:r>
              <a:rPr lang="ko-KR" altLang="en-US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주차까지 데이터 프레임 최적화 완료</a:t>
            </a:r>
            <a:r>
              <a:rPr lang="en-US" altLang="ko-KR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이후 모델 학습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51DFE-41FD-E45E-C4A5-BCF6C5C1469C}"/>
              </a:ext>
            </a:extLst>
          </p:cNvPr>
          <p:cNvSpPr txBox="1"/>
          <p:nvPr/>
        </p:nvSpPr>
        <p:spPr>
          <a:xfrm>
            <a:off x="2311245" y="3234475"/>
            <a:ext cx="6377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번 계획 이후 동시에 함께 진행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0A233-F02C-5241-C130-DF51EE72DD72}"/>
              </a:ext>
            </a:extLst>
          </p:cNvPr>
          <p:cNvSpPr txBox="1"/>
          <p:nvPr/>
        </p:nvSpPr>
        <p:spPr>
          <a:xfrm>
            <a:off x="2311245" y="4353426"/>
            <a:ext cx="6377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시험 기간 이전까지 성능 향상</a:t>
            </a:r>
            <a:r>
              <a:rPr lang="en-US" altLang="ko-KR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선택 이후 논문 초안 작성 시작</a:t>
            </a:r>
          </a:p>
        </p:txBody>
      </p:sp>
    </p:spTree>
    <p:extLst>
      <p:ext uri="{BB962C8B-B14F-4D97-AF65-F5344CB8AC3E}">
        <p14:creationId xmlns:p14="http://schemas.microsoft.com/office/powerpoint/2010/main" val="3656006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7D68D4F9-71ED-4D93-80CD-34574FCBA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80FB3EF-9D00-3FC1-ABB1-0406812EE3FC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DB7C1954-C064-E7F2-BE89-C8E7B7E46E55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3AC36326-5616-ECAF-6189-2631E8D541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6E4AF-C568-98AF-8D55-C26A73ABC88C}"/>
              </a:ext>
            </a:extLst>
          </p:cNvPr>
          <p:cNvSpPr txBox="1"/>
          <p:nvPr/>
        </p:nvSpPr>
        <p:spPr>
          <a:xfrm>
            <a:off x="3079750" y="1958812"/>
            <a:ext cx="400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</a:rPr>
              <a:t>THANK YOU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497DB3C-3541-5A93-D1AF-182164C0C395}"/>
              </a:ext>
            </a:extLst>
          </p:cNvPr>
          <p:cNvCxnSpPr>
            <a:cxnSpLocks/>
          </p:cNvCxnSpPr>
          <p:nvPr/>
        </p:nvCxnSpPr>
        <p:spPr>
          <a:xfrm>
            <a:off x="3079750" y="2603198"/>
            <a:ext cx="3295650" cy="0"/>
          </a:xfrm>
          <a:prstGeom prst="line">
            <a:avLst/>
          </a:prstGeom>
          <a:ln w="476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504363F-E85B-134A-F78A-C8CD2A775768}"/>
              </a:ext>
            </a:extLst>
          </p:cNvPr>
          <p:cNvSpPr txBox="1"/>
          <p:nvPr/>
        </p:nvSpPr>
        <p:spPr>
          <a:xfrm>
            <a:off x="3308350" y="2728362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</a:rPr>
              <a:t>지금까지 발표 들어 주셔서 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5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72475" y="15758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목차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grpSp>
        <p:nvGrpSpPr>
          <p:cNvPr id="2" name="그룹 1004">
            <a:extLst>
              <a:ext uri="{FF2B5EF4-FFF2-40B4-BE49-F238E27FC236}">
                <a16:creationId xmlns:a16="http://schemas.microsoft.com/office/drawing/2014/main" id="{221A7D71-6BD4-FCEA-670E-DCEFF3B642FA}"/>
              </a:ext>
            </a:extLst>
          </p:cNvPr>
          <p:cNvGrpSpPr/>
          <p:nvPr/>
        </p:nvGrpSpPr>
        <p:grpSpPr>
          <a:xfrm>
            <a:off x="1637551" y="1329796"/>
            <a:ext cx="4333989" cy="283330"/>
            <a:chOff x="9435697" y="1663225"/>
            <a:chExt cx="7011771" cy="932404"/>
          </a:xfrm>
        </p:grpSpPr>
        <p:pic>
          <p:nvPicPr>
            <p:cNvPr id="3" name="Object 14">
              <a:extLst>
                <a:ext uri="{FF2B5EF4-FFF2-40B4-BE49-F238E27FC236}">
                  <a16:creationId xmlns:a16="http://schemas.microsoft.com/office/drawing/2014/main" id="{952C4B27-187A-A065-FD9A-2F1EDFE8B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5697" y="1663225"/>
              <a:ext cx="7011771" cy="93240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DD50C77-E4A2-1B30-F307-660037A8BDD1}"/>
              </a:ext>
            </a:extLst>
          </p:cNvPr>
          <p:cNvSpPr txBox="1"/>
          <p:nvPr/>
        </p:nvSpPr>
        <p:spPr>
          <a:xfrm>
            <a:off x="2287124" y="1235854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01  </a:t>
            </a:r>
            <a:endParaRPr lang="ko-KR" altLang="en-US" sz="18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8CA68-F133-1D7A-63B3-70D9B47DC799}"/>
              </a:ext>
            </a:extLst>
          </p:cNvPr>
          <p:cNvSpPr txBox="1"/>
          <p:nvPr/>
        </p:nvSpPr>
        <p:spPr>
          <a:xfrm>
            <a:off x="2757024" y="1281830"/>
            <a:ext cx="299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Introduction</a:t>
            </a:r>
            <a:endParaRPr lang="ko-KR" altLang="en-US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64" name="그룹 1004">
            <a:extLst>
              <a:ext uri="{FF2B5EF4-FFF2-40B4-BE49-F238E27FC236}">
                <a16:creationId xmlns:a16="http://schemas.microsoft.com/office/drawing/2014/main" id="{02941156-E58F-9A8C-9C55-B976E10EB62A}"/>
              </a:ext>
            </a:extLst>
          </p:cNvPr>
          <p:cNvGrpSpPr/>
          <p:nvPr/>
        </p:nvGrpSpPr>
        <p:grpSpPr>
          <a:xfrm>
            <a:off x="1637551" y="2052777"/>
            <a:ext cx="4333989" cy="283330"/>
            <a:chOff x="9435697" y="1663225"/>
            <a:chExt cx="7011771" cy="932404"/>
          </a:xfrm>
        </p:grpSpPr>
        <p:pic>
          <p:nvPicPr>
            <p:cNvPr id="65" name="Object 14">
              <a:extLst>
                <a:ext uri="{FF2B5EF4-FFF2-40B4-BE49-F238E27FC236}">
                  <a16:creationId xmlns:a16="http://schemas.microsoft.com/office/drawing/2014/main" id="{B7909945-F4F4-1231-2C8D-26E3BBCD5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5697" y="1663225"/>
              <a:ext cx="7011771" cy="932404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5794507-060D-9E3F-41A8-C1590D4C96CE}"/>
              </a:ext>
            </a:extLst>
          </p:cNvPr>
          <p:cNvSpPr txBox="1"/>
          <p:nvPr/>
        </p:nvSpPr>
        <p:spPr>
          <a:xfrm>
            <a:off x="2287124" y="1958835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02  </a:t>
            </a:r>
            <a:endParaRPr lang="ko-KR" altLang="en-US" sz="18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92CB9C0-46C4-4BB0-6391-512AB87B10C1}"/>
              </a:ext>
            </a:extLst>
          </p:cNvPr>
          <p:cNvSpPr txBox="1"/>
          <p:nvPr/>
        </p:nvSpPr>
        <p:spPr>
          <a:xfrm>
            <a:off x="2757024" y="2004811"/>
            <a:ext cx="299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Data</a:t>
            </a:r>
            <a:r>
              <a:rPr lang="ko-KR" altLang="en-US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en-US" altLang="ko-KR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Overview / Goal</a:t>
            </a:r>
            <a:endParaRPr lang="ko-KR" altLang="en-US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80" name="그룹 1004">
            <a:extLst>
              <a:ext uri="{FF2B5EF4-FFF2-40B4-BE49-F238E27FC236}">
                <a16:creationId xmlns:a16="http://schemas.microsoft.com/office/drawing/2014/main" id="{39068790-EE60-C66A-91F2-3009A9ED6563}"/>
              </a:ext>
            </a:extLst>
          </p:cNvPr>
          <p:cNvGrpSpPr/>
          <p:nvPr/>
        </p:nvGrpSpPr>
        <p:grpSpPr>
          <a:xfrm>
            <a:off x="1637551" y="2775377"/>
            <a:ext cx="4333989" cy="283330"/>
            <a:chOff x="9435697" y="1663225"/>
            <a:chExt cx="7011771" cy="932404"/>
          </a:xfrm>
        </p:grpSpPr>
        <p:pic>
          <p:nvPicPr>
            <p:cNvPr id="81" name="Object 14">
              <a:extLst>
                <a:ext uri="{FF2B5EF4-FFF2-40B4-BE49-F238E27FC236}">
                  <a16:creationId xmlns:a16="http://schemas.microsoft.com/office/drawing/2014/main" id="{0F68E923-8A9D-816C-C272-8B78DBC69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5697" y="1663225"/>
              <a:ext cx="7011771" cy="932404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6FD24D6C-F91B-976F-70E3-9D3C04376D96}"/>
              </a:ext>
            </a:extLst>
          </p:cNvPr>
          <p:cNvSpPr txBox="1"/>
          <p:nvPr/>
        </p:nvSpPr>
        <p:spPr>
          <a:xfrm>
            <a:off x="2287124" y="2681435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03  </a:t>
            </a:r>
            <a:endParaRPr lang="ko-KR" altLang="en-US" sz="18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F431442-FA0C-6871-26D2-965E0ADFC108}"/>
              </a:ext>
            </a:extLst>
          </p:cNvPr>
          <p:cNvSpPr txBox="1"/>
          <p:nvPr/>
        </p:nvSpPr>
        <p:spPr>
          <a:xfrm>
            <a:off x="2757024" y="2727411"/>
            <a:ext cx="299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Data Pre-processing</a:t>
            </a:r>
            <a:endParaRPr lang="ko-KR" altLang="en-US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9F3CF4B8-B805-49CA-6430-D0AF30B1C858}"/>
              </a:ext>
            </a:extLst>
          </p:cNvPr>
          <p:cNvGrpSpPr/>
          <p:nvPr/>
        </p:nvGrpSpPr>
        <p:grpSpPr>
          <a:xfrm>
            <a:off x="1637551" y="3466508"/>
            <a:ext cx="4333989" cy="283330"/>
            <a:chOff x="9435697" y="1663225"/>
            <a:chExt cx="7011771" cy="932404"/>
          </a:xfrm>
        </p:grpSpPr>
        <p:pic>
          <p:nvPicPr>
            <p:cNvPr id="5" name="Object 14">
              <a:extLst>
                <a:ext uri="{FF2B5EF4-FFF2-40B4-BE49-F238E27FC236}">
                  <a16:creationId xmlns:a16="http://schemas.microsoft.com/office/drawing/2014/main" id="{A515CFDE-D681-6B88-34A8-CCCA70307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5697" y="1663225"/>
              <a:ext cx="7011771" cy="93240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092CC20-3183-4E2F-121F-96BFED636E02}"/>
              </a:ext>
            </a:extLst>
          </p:cNvPr>
          <p:cNvSpPr txBox="1"/>
          <p:nvPr/>
        </p:nvSpPr>
        <p:spPr>
          <a:xfrm>
            <a:off x="2287124" y="3372566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04  </a:t>
            </a:r>
            <a:endParaRPr lang="ko-KR" altLang="en-US" sz="18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7B809-BBC9-2ADF-EAB0-EB96E2429320}"/>
              </a:ext>
            </a:extLst>
          </p:cNvPr>
          <p:cNvSpPr txBox="1"/>
          <p:nvPr/>
        </p:nvSpPr>
        <p:spPr>
          <a:xfrm>
            <a:off x="2757024" y="3408543"/>
            <a:ext cx="299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Next Plan</a:t>
            </a:r>
            <a:endParaRPr lang="ko-KR" altLang="en-US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1. </a:t>
            </a:r>
            <a:r>
              <a:rPr lang="en-US" altLang="ko-KR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Introduction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7C334E-9AF7-E088-EAE7-B6F05646D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129" y="1142008"/>
            <a:ext cx="6620958" cy="1835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A94F2F-447D-6203-CD07-0C6993EAD08F}"/>
              </a:ext>
            </a:extLst>
          </p:cNvPr>
          <p:cNvSpPr txBox="1"/>
          <p:nvPr/>
        </p:nvSpPr>
        <p:spPr>
          <a:xfrm>
            <a:off x="1846129" y="3101340"/>
            <a:ext cx="6620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</a:t>
            </a:r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제 </a:t>
            </a:r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3</a:t>
            </a:r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회 </a:t>
            </a:r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ETRI(</a:t>
            </a:r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한국전자통신연구원</a:t>
            </a:r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 </a:t>
            </a:r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주최 휴먼이해 인공지능 논문 경진대회</a:t>
            </a:r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”</a:t>
            </a:r>
            <a:endParaRPr lang="ko-KR" altLang="en-US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F9667C-D936-BDFE-3D1C-7B044AA7D9E8}"/>
              </a:ext>
            </a:extLst>
          </p:cNvPr>
          <p:cNvSpPr txBox="1"/>
          <p:nvPr/>
        </p:nvSpPr>
        <p:spPr>
          <a:xfrm>
            <a:off x="1393735" y="3762777"/>
            <a:ext cx="7525746" cy="5693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&lt;</a:t>
            </a:r>
            <a:r>
              <a:rPr lang="ko-KR" altLang="en-US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논문주제</a:t>
            </a:r>
            <a:r>
              <a:rPr lang="en-US" altLang="ko-KR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&gt;</a:t>
            </a:r>
          </a:p>
          <a:p>
            <a:pPr algn="ctr"/>
            <a:endParaRPr lang="en-US" altLang="ko-KR" sz="500" b="1" dirty="0">
              <a:solidFill>
                <a:schemeClr val="accent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라이프로그 데이터셋을 이용하여 일상 경험에서의 다양한 지표</a:t>
            </a:r>
            <a:r>
              <a:rPr lang="en-US" altLang="ko-KR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수면</a:t>
            </a:r>
            <a:r>
              <a:rPr lang="en-US" altLang="ko-KR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감정</a:t>
            </a:r>
            <a:r>
              <a:rPr lang="en-US" altLang="ko-KR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스트레스</a:t>
            </a:r>
            <a:r>
              <a:rPr lang="en-US" altLang="ko-KR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r>
              <a:rPr lang="ko-KR" altLang="en-US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인식 및 추론하기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ED490D-A0E1-0700-D446-2A6EAF5B7620}"/>
              </a:ext>
            </a:extLst>
          </p:cNvPr>
          <p:cNvSpPr txBox="1"/>
          <p:nvPr/>
        </p:nvSpPr>
        <p:spPr>
          <a:xfrm>
            <a:off x="2811780" y="4712613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 dirty="0">
                <a:hlinkClick r:id="rId5"/>
              </a:rPr>
              <a:t>https://aifactory.space/task/2790/overview</a:t>
            </a:r>
            <a:endParaRPr lang="en-US" altLang="ko-KR" sz="1100" i="1" dirty="0"/>
          </a:p>
          <a:p>
            <a:pPr algn="ctr"/>
            <a:endParaRPr lang="ko-KR" altLang="en-US" sz="1100"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FBB1A6BA-5C5E-3AAE-D58C-FBF284F60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67FE6A46-2FE4-9A4B-4E95-CBC94A5ED222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37ACFF8F-5965-797E-800F-19C045FB785E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8C8ABF6-1BE0-D4E5-4424-927D78771E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63CFDAD4-B417-B4E5-2147-2202E43F604A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1. </a:t>
            </a:r>
            <a:r>
              <a:rPr lang="en-US" altLang="ko-KR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Introduction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A94008-3658-1186-9FFC-948516945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15" y="1072616"/>
            <a:ext cx="2650474" cy="161885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0A94D1-15DE-2391-B656-3B6B9DAC8AC2}"/>
              </a:ext>
            </a:extLst>
          </p:cNvPr>
          <p:cNvSpPr txBox="1"/>
          <p:nvPr/>
        </p:nvSpPr>
        <p:spPr>
          <a:xfrm>
            <a:off x="4399112" y="161714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사람의 행동과 감정을 이해하는 기술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연구를 가능케하기 위해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구축한 </a:t>
            </a:r>
            <a:r>
              <a:rPr lang="ko-KR" altLang="en-US" sz="12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데이터셋을 활용하여 휴먼이해 인공지능 기술 연구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발전시키고 </a:t>
            </a:r>
            <a:r>
              <a:rPr lang="ko-KR" altLang="en-US" sz="12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창의적인 연구</a:t>
            </a:r>
            <a:r>
              <a:rPr lang="en-US" altLang="ko-KR" sz="12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184BD-C3A0-85F2-9284-B5FE32D162A0}"/>
              </a:ext>
            </a:extLst>
          </p:cNvPr>
          <p:cNvSpPr txBox="1"/>
          <p:nvPr/>
        </p:nvSpPr>
        <p:spPr>
          <a:xfrm>
            <a:off x="6025687" y="884606"/>
            <a:ext cx="1181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i="1" dirty="0"/>
              <a:t>“</a:t>
            </a:r>
          </a:p>
          <a:p>
            <a:pPr algn="ctr"/>
            <a:r>
              <a:rPr lang="en-US" altLang="ko-KR" sz="8000" b="1" i="1" dirty="0"/>
              <a:t>”</a:t>
            </a:r>
            <a:endParaRPr lang="ko-KR" altLang="en-US" sz="80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0D363-D163-CEAE-D712-09F25946F04F}"/>
              </a:ext>
            </a:extLst>
          </p:cNvPr>
          <p:cNvSpPr txBox="1"/>
          <p:nvPr/>
        </p:nvSpPr>
        <p:spPr>
          <a:xfrm>
            <a:off x="5249423" y="3439151"/>
            <a:ext cx="37642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실제 웨어러블 디바이스로부터 수집된 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사람의 행동 패턴으로 다양한 지표를 분석하는 인공지능 모델 설계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</a:t>
            </a:r>
            <a:r>
              <a:rPr lang="ko-KR" altLang="en-US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평균 이상</a:t>
            </a:r>
            <a:r>
              <a:rPr lang="en-US" altLang="ko-KR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/</a:t>
            </a:r>
            <a:r>
              <a:rPr lang="ko-KR" altLang="en-US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이하의 이진 분류 모델</a:t>
            </a:r>
            <a:r>
              <a:rPr lang="en-US" altLang="ko-KR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”</a:t>
            </a:r>
            <a:endParaRPr lang="ko-KR" altLang="en-US" b="1" dirty="0">
              <a:solidFill>
                <a:schemeClr val="accent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37D467-A16C-FB99-F3ED-93E5595D7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15" y="2699088"/>
            <a:ext cx="3557808" cy="23529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997A40-2400-E0E9-E2FE-9AC9B01DBD6B}"/>
              </a:ext>
            </a:extLst>
          </p:cNvPr>
          <p:cNvSpPr/>
          <p:nvPr/>
        </p:nvSpPr>
        <p:spPr>
          <a:xfrm>
            <a:off x="1790700" y="3108960"/>
            <a:ext cx="403860" cy="1874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187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2. Data Overview / Goal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616919-A5B2-0CA1-B746-3836628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366" y="1545728"/>
            <a:ext cx="3911556" cy="175491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2D0C49-EBAE-98F0-2172-254678FB3230}"/>
              </a:ext>
            </a:extLst>
          </p:cNvPr>
          <p:cNvSpPr txBox="1"/>
          <p:nvPr/>
        </p:nvSpPr>
        <p:spPr>
          <a:xfrm>
            <a:off x="1873112" y="1140132"/>
            <a:ext cx="6608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train, validation, test 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데이터는 크게 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4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가지 수집 방법에 따라 구분된다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.</a:t>
            </a:r>
            <a:endParaRPr lang="ko-KR" altLang="en-US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79D0B-3A03-368B-C42A-AB3C35C96B7C}"/>
              </a:ext>
            </a:extLst>
          </p:cNvPr>
          <p:cNvSpPr txBox="1"/>
          <p:nvPr/>
        </p:nvSpPr>
        <p:spPr>
          <a:xfrm>
            <a:off x="2458328" y="3464980"/>
            <a:ext cx="54376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Smartphone, Smartwatch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로 부터 수집된 데이터 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(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독립변수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)</a:t>
            </a:r>
          </a:p>
          <a:p>
            <a:pPr algn="ctr"/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Survey, Sleep Sensor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로 부터 수집된 데이터 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(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종속 변수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)</a:t>
            </a:r>
          </a:p>
          <a:p>
            <a:pPr algn="ctr"/>
            <a:endParaRPr lang="en-US" altLang="ko-KR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  <a:sym typeface="Wingdings" panose="05000000000000000000" pitchFamily="2" charset="2"/>
              </a:rPr>
              <a:t>이들 간 종속 관계로 구성되는 </a:t>
            </a:r>
            <a:r>
              <a:rPr lang="en-US" altLang="ko-KR" b="1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  <a:sym typeface="Wingdings" panose="05000000000000000000" pitchFamily="2" charset="2"/>
              </a:rPr>
              <a:t>“Classification” </a:t>
            </a:r>
            <a:r>
              <a:rPr lang="ko-KR" altLang="en-US" b="1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  <a:sym typeface="Wingdings" panose="05000000000000000000" pitchFamily="2" charset="2"/>
              </a:rPr>
              <a:t>도출 필요</a:t>
            </a:r>
            <a:endParaRPr lang="ko-KR" altLang="en-US" b="1" dirty="0">
              <a:solidFill>
                <a:srgbClr val="FF0000"/>
              </a:solidFill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94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2. Data Overview / Goal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2D0C49-EBAE-98F0-2172-254678FB3230}"/>
              </a:ext>
            </a:extLst>
          </p:cNvPr>
          <p:cNvSpPr txBox="1"/>
          <p:nvPr/>
        </p:nvSpPr>
        <p:spPr>
          <a:xfrm>
            <a:off x="4807453" y="1364011"/>
            <a:ext cx="4260348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050" b="1" dirty="0">
                <a:solidFill>
                  <a:schemeClr val="accent1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Q1</a:t>
            </a:r>
            <a:r>
              <a:rPr lang="en-US" altLang="ko-KR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: </a:t>
            </a:r>
            <a:r>
              <a:rPr lang="ko-KR" altLang="en-US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전반적인 수면의 질</a:t>
            </a:r>
            <a:endParaRPr lang="en-US" altLang="ko-KR" sz="105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sz="70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050" b="1" dirty="0">
                <a:solidFill>
                  <a:schemeClr val="accent1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Q2</a:t>
            </a:r>
            <a:r>
              <a:rPr lang="en-US" altLang="ko-KR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: </a:t>
            </a:r>
            <a:r>
              <a:rPr lang="ko-KR" altLang="en-US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감정 상태</a:t>
            </a:r>
            <a:endParaRPr lang="en-US" altLang="ko-KR" sz="105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sz="70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050" b="1" dirty="0">
                <a:solidFill>
                  <a:schemeClr val="accent1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Q3</a:t>
            </a:r>
            <a:r>
              <a:rPr lang="en-US" altLang="ko-KR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: </a:t>
            </a:r>
            <a:r>
              <a:rPr lang="ko-KR" altLang="en-US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스트레스 상태</a:t>
            </a:r>
            <a:endParaRPr lang="en-US" altLang="ko-KR" sz="105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sz="70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050" b="1" dirty="0">
                <a:solidFill>
                  <a:srgbClr val="00B05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S1</a:t>
            </a:r>
            <a:r>
              <a:rPr lang="en-US" altLang="ko-KR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: </a:t>
            </a:r>
            <a:r>
              <a:rPr lang="ko-KR" altLang="en-US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수면 시간</a:t>
            </a:r>
            <a:endParaRPr lang="en-US" altLang="ko-KR" sz="105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sz="70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050" b="1" dirty="0">
                <a:solidFill>
                  <a:srgbClr val="00B05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S2</a:t>
            </a:r>
            <a:r>
              <a:rPr lang="en-US" altLang="ko-KR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: </a:t>
            </a:r>
            <a:r>
              <a:rPr lang="ko-KR" altLang="en-US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수면 효율</a:t>
            </a:r>
            <a:endParaRPr lang="en-US" altLang="ko-KR" sz="105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sz="70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050" b="1" dirty="0">
                <a:solidFill>
                  <a:srgbClr val="00B05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S3</a:t>
            </a:r>
            <a:r>
              <a:rPr lang="en-US" altLang="ko-KR" sz="1050" dirty="0">
                <a:solidFill>
                  <a:srgbClr val="00B05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:</a:t>
            </a:r>
            <a:r>
              <a:rPr lang="en-US" altLang="ko-KR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 </a:t>
            </a:r>
            <a:r>
              <a:rPr lang="ko-KR" altLang="en-US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잠에 드는데 걸리는 시간</a:t>
            </a:r>
            <a:r>
              <a:rPr lang="en-US" altLang="ko-KR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(</a:t>
            </a:r>
            <a:r>
              <a:rPr lang="ko-KR" altLang="en-US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입면 잠복기</a:t>
            </a:r>
            <a:r>
              <a:rPr lang="en-US" altLang="ko-KR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, Sleep Onset Latency, SL)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sz="70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r>
              <a:rPr lang="en-US" altLang="ko-KR" sz="1050" dirty="0">
                <a:latin typeface="나눔고딕OTF Light" panose="020D0904000000000000" pitchFamily="34" charset="-127"/>
                <a:ea typeface="나눔고딕OTF Light" panose="020D0904000000000000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sz="1050" b="1" dirty="0">
                <a:solidFill>
                  <a:srgbClr val="00B05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S4</a:t>
            </a:r>
            <a:r>
              <a:rPr lang="en-US" altLang="ko-KR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: </a:t>
            </a:r>
            <a:r>
              <a:rPr lang="ko-KR" altLang="en-US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입면 후 각성 시간</a:t>
            </a:r>
            <a:r>
              <a:rPr lang="en-US" altLang="ko-KR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(Wake After Sleep Onset, WASO)</a:t>
            </a:r>
            <a:endParaRPr lang="ko-KR" altLang="en-US" sz="105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E7039AC-D0F3-1414-DDB1-CC161791759C}"/>
              </a:ext>
            </a:extLst>
          </p:cNvPr>
          <p:cNvGrpSpPr/>
          <p:nvPr/>
        </p:nvGrpSpPr>
        <p:grpSpPr>
          <a:xfrm>
            <a:off x="1249644" y="949362"/>
            <a:ext cx="3557808" cy="2352972"/>
            <a:chOff x="1606271" y="1707427"/>
            <a:chExt cx="3557808" cy="23529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96D0027-646D-0F4D-4378-3B9AAF977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6271" y="1707427"/>
              <a:ext cx="3557808" cy="235297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C3EBF61-04EC-BCC7-ECB3-D2E1F4F0DCF7}"/>
                </a:ext>
              </a:extLst>
            </p:cNvPr>
            <p:cNvSpPr/>
            <p:nvPr/>
          </p:nvSpPr>
          <p:spPr>
            <a:xfrm>
              <a:off x="1705356" y="2117299"/>
              <a:ext cx="403860" cy="18745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5D97A33-D957-E535-8A78-863069141A65}"/>
              </a:ext>
            </a:extLst>
          </p:cNvPr>
          <p:cNvSpPr txBox="1"/>
          <p:nvPr/>
        </p:nvSpPr>
        <p:spPr>
          <a:xfrm>
            <a:off x="1573820" y="3298073"/>
            <a:ext cx="29094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추론해야 할 지표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9C05D5-90FC-68A6-9076-AD3382D3E8CA}"/>
              </a:ext>
            </a:extLst>
          </p:cNvPr>
          <p:cNvSpPr/>
          <p:nvPr/>
        </p:nvSpPr>
        <p:spPr>
          <a:xfrm>
            <a:off x="4808882" y="1331526"/>
            <a:ext cx="1856584" cy="815929"/>
          </a:xfrm>
          <a:prstGeom prst="roundRect">
            <a:avLst>
              <a:gd name="adj" fmla="val 10724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266D845-3F1A-E058-1107-B8F3A05D6E8D}"/>
              </a:ext>
            </a:extLst>
          </p:cNvPr>
          <p:cNvSpPr/>
          <p:nvPr/>
        </p:nvSpPr>
        <p:spPr>
          <a:xfrm>
            <a:off x="4808881" y="2193261"/>
            <a:ext cx="4258919" cy="1010601"/>
          </a:xfrm>
          <a:prstGeom prst="roundRect">
            <a:avLst>
              <a:gd name="adj" fmla="val 10724"/>
            </a:avLst>
          </a:prstGeom>
          <a:noFill/>
          <a:ln w="190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9019A-418E-F5AE-24F5-ADBE84D3EBE8}"/>
              </a:ext>
            </a:extLst>
          </p:cNvPr>
          <p:cNvSpPr txBox="1"/>
          <p:nvPr/>
        </p:nvSpPr>
        <p:spPr>
          <a:xfrm>
            <a:off x="4677301" y="1072950"/>
            <a:ext cx="2119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i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설문 지표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746FAA-1888-ECB5-2217-B2E507939BC9}"/>
              </a:ext>
            </a:extLst>
          </p:cNvPr>
          <p:cNvSpPr txBox="1"/>
          <p:nvPr/>
        </p:nvSpPr>
        <p:spPr>
          <a:xfrm>
            <a:off x="5877754" y="3233754"/>
            <a:ext cx="2119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i="1" dirty="0">
                <a:solidFill>
                  <a:srgbClr val="00B05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수면 지표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914F5-CEBD-56EC-6291-B058454ABFF8}"/>
              </a:ext>
            </a:extLst>
          </p:cNvPr>
          <p:cNvSpPr txBox="1"/>
          <p:nvPr/>
        </p:nvSpPr>
        <p:spPr>
          <a:xfrm>
            <a:off x="1959331" y="3925289"/>
            <a:ext cx="6187142" cy="7218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b="1" kern="100" dirty="0">
                <a:solidFill>
                  <a:schemeClr val="accent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설문지표</a:t>
            </a:r>
            <a:r>
              <a:rPr lang="ko-KR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는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 daily survey records </a:t>
            </a:r>
            <a:r>
              <a:rPr lang="ko-KR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데이터로부터 유도되었음</a:t>
            </a: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b="1" kern="100" dirty="0">
                <a:solidFill>
                  <a:srgbClr val="00B05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수면지표</a:t>
            </a:r>
            <a:r>
              <a:rPr lang="ko-KR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는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 sleep sensor </a:t>
            </a:r>
            <a:r>
              <a:rPr lang="ko-KR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데이터로부터 유도되었음</a:t>
            </a:r>
          </a:p>
        </p:txBody>
      </p:sp>
    </p:spTree>
    <p:extLst>
      <p:ext uri="{BB962C8B-B14F-4D97-AF65-F5344CB8AC3E}">
        <p14:creationId xmlns:p14="http://schemas.microsoft.com/office/powerpoint/2010/main" val="3623043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3.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775A1A-FF9D-ACBD-D376-4D2FEA5E6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32" y="2142962"/>
            <a:ext cx="3828486" cy="2630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그림 2" descr="텍스트, 번호, 폰트, 라인이(가) 표시된 사진&#10;&#10;자동 생성된 설명">
            <a:extLst>
              <a:ext uri="{FF2B5EF4-FFF2-40B4-BE49-F238E27FC236}">
                <a16:creationId xmlns:a16="http://schemas.microsoft.com/office/drawing/2014/main" id="{3CEC1060-1419-9135-4902-F15B11528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496" y="928582"/>
            <a:ext cx="5248737" cy="8245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FB826-37E5-95B4-C506-B0EE8BDC95E6}"/>
              </a:ext>
            </a:extLst>
          </p:cNvPr>
          <p:cNvSpPr txBox="1"/>
          <p:nvPr/>
        </p:nvSpPr>
        <p:spPr>
          <a:xfrm>
            <a:off x="3149673" y="1763349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</a:t>
            </a:r>
            <a:r>
              <a:rPr lang="ko-KR" altLang="en-US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제출 파일 형식</a:t>
            </a:r>
          </a:p>
        </p:txBody>
      </p:sp>
      <p:pic>
        <p:nvPicPr>
          <p:cNvPr id="5" name="그림 4" descr="텍스트, 폰트, 흑백, 스크린샷이(가) 표시된 사진&#10;&#10;자동 생성된 설명">
            <a:extLst>
              <a:ext uri="{FF2B5EF4-FFF2-40B4-BE49-F238E27FC236}">
                <a16:creationId xmlns:a16="http://schemas.microsoft.com/office/drawing/2014/main" id="{8A10FE7B-B39F-C2CC-0BF1-73F258A84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375" y="2191451"/>
            <a:ext cx="1737505" cy="25398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9D7D1-CE4F-DEB8-C2F0-9258B69815B7}"/>
              </a:ext>
            </a:extLst>
          </p:cNvPr>
          <p:cNvSpPr txBox="1"/>
          <p:nvPr/>
        </p:nvSpPr>
        <p:spPr>
          <a:xfrm>
            <a:off x="1712184" y="4773022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train data </a:t>
            </a:r>
            <a:r>
              <a:rPr lang="ko-KR" altLang="en-US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라이브러리 구조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F0D84-6D35-F1FC-E30A-E380501E56A6}"/>
              </a:ext>
            </a:extLst>
          </p:cNvPr>
          <p:cNvSpPr txBox="1"/>
          <p:nvPr/>
        </p:nvSpPr>
        <p:spPr>
          <a:xfrm>
            <a:off x="5417936" y="4731325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validation data </a:t>
            </a:r>
            <a:r>
              <a:rPr lang="ko-KR" altLang="en-US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라이브러리 구조</a:t>
            </a:r>
          </a:p>
        </p:txBody>
      </p:sp>
    </p:spTree>
    <p:extLst>
      <p:ext uri="{BB962C8B-B14F-4D97-AF65-F5344CB8AC3E}">
        <p14:creationId xmlns:p14="http://schemas.microsoft.com/office/powerpoint/2010/main" val="893337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3.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775A1A-FF9D-ACBD-D376-4D2FEA5E6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32" y="2142962"/>
            <a:ext cx="3828486" cy="2630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그림 2" descr="텍스트, 번호, 폰트, 라인이(가) 표시된 사진&#10;&#10;자동 생성된 설명">
            <a:extLst>
              <a:ext uri="{FF2B5EF4-FFF2-40B4-BE49-F238E27FC236}">
                <a16:creationId xmlns:a16="http://schemas.microsoft.com/office/drawing/2014/main" id="{3CEC1060-1419-9135-4902-F15B11528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4496" y="928582"/>
            <a:ext cx="5248737" cy="82458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FB826-37E5-95B4-C506-B0EE8BDC95E6}"/>
              </a:ext>
            </a:extLst>
          </p:cNvPr>
          <p:cNvSpPr txBox="1"/>
          <p:nvPr/>
        </p:nvSpPr>
        <p:spPr>
          <a:xfrm>
            <a:off x="3149673" y="1763349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</a:t>
            </a:r>
            <a:r>
              <a:rPr lang="ko-KR" altLang="en-US" sz="1100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제출 파일 형식</a:t>
            </a:r>
          </a:p>
        </p:txBody>
      </p:sp>
      <p:pic>
        <p:nvPicPr>
          <p:cNvPr id="5" name="그림 4" descr="텍스트, 폰트, 흑백, 스크린샷이(가) 표시된 사진&#10;&#10;자동 생성된 설명">
            <a:extLst>
              <a:ext uri="{FF2B5EF4-FFF2-40B4-BE49-F238E27FC236}">
                <a16:creationId xmlns:a16="http://schemas.microsoft.com/office/drawing/2014/main" id="{8A10FE7B-B39F-C2CC-0BF1-73F258A849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8375" y="2191451"/>
            <a:ext cx="1737505" cy="25398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9D7D1-CE4F-DEB8-C2F0-9258B69815B7}"/>
              </a:ext>
            </a:extLst>
          </p:cNvPr>
          <p:cNvSpPr txBox="1"/>
          <p:nvPr/>
        </p:nvSpPr>
        <p:spPr>
          <a:xfrm>
            <a:off x="1712184" y="4773022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train data </a:t>
            </a:r>
            <a:r>
              <a:rPr lang="ko-KR" altLang="en-US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라이브러리 구조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F0D84-6D35-F1FC-E30A-E380501E56A6}"/>
              </a:ext>
            </a:extLst>
          </p:cNvPr>
          <p:cNvSpPr txBox="1"/>
          <p:nvPr/>
        </p:nvSpPr>
        <p:spPr>
          <a:xfrm>
            <a:off x="5417936" y="4731325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validation data </a:t>
            </a:r>
            <a:r>
              <a:rPr lang="ko-KR" altLang="en-US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라이브러리 구조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3E5C25-DE94-9691-FC93-D98EFFBDD487}"/>
              </a:ext>
            </a:extLst>
          </p:cNvPr>
          <p:cNvSpPr/>
          <p:nvPr/>
        </p:nvSpPr>
        <p:spPr>
          <a:xfrm>
            <a:off x="2944093" y="890693"/>
            <a:ext cx="588818" cy="9034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74D0BE-0F1F-9D77-2FE2-C9207D7BBE67}"/>
              </a:ext>
            </a:extLst>
          </p:cNvPr>
          <p:cNvSpPr/>
          <p:nvPr/>
        </p:nvSpPr>
        <p:spPr>
          <a:xfrm>
            <a:off x="2232662" y="2063865"/>
            <a:ext cx="2011680" cy="824586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날짜별</a:t>
            </a:r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지표</a:t>
            </a:r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기준이 </a:t>
            </a:r>
            <a:r>
              <a:rPr lang="ko-KR" altLang="en-US" sz="1800" b="1" dirty="0">
                <a:solidFill>
                  <a:schemeClr val="tx1"/>
                </a:solidFill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하루</a:t>
            </a:r>
            <a:r>
              <a:rPr lang="en-US" altLang="ko-KR" sz="1800" b="1" dirty="0">
                <a:solidFill>
                  <a:schemeClr val="tx1"/>
                </a:solidFill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단위</a:t>
            </a:r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67FEA7-9104-EE52-8972-F96E3FAEAC4F}"/>
              </a:ext>
            </a:extLst>
          </p:cNvPr>
          <p:cNvCxnSpPr/>
          <p:nvPr/>
        </p:nvCxnSpPr>
        <p:spPr>
          <a:xfrm flipH="1">
            <a:off x="2232662" y="1794165"/>
            <a:ext cx="711431" cy="2697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7121AE-C3C8-C46E-C269-E76A14A93108}"/>
              </a:ext>
            </a:extLst>
          </p:cNvPr>
          <p:cNvCxnSpPr>
            <a:cxnSpLocks/>
          </p:cNvCxnSpPr>
          <p:nvPr/>
        </p:nvCxnSpPr>
        <p:spPr>
          <a:xfrm>
            <a:off x="3523690" y="1794808"/>
            <a:ext cx="712259" cy="26501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99219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1013</Words>
  <Application>Microsoft Office PowerPoint</Application>
  <PresentationFormat>화면 슬라이드 쇼(16:9)</PresentationFormat>
  <Paragraphs>171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나눔고딕OTF</vt:lpstr>
      <vt:lpstr>나눔고딕OTF ExtraBold</vt:lpstr>
      <vt:lpstr>Wingdings</vt:lpstr>
      <vt:lpstr>나눔고딕OTF Light</vt:lpstr>
      <vt:lpstr>Consolas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성현우</dc:creator>
  <cp:lastModifiedBy>성현우</cp:lastModifiedBy>
  <cp:revision>14</cp:revision>
  <dcterms:modified xsi:type="dcterms:W3CDTF">2024-05-19T12:19:22Z</dcterms:modified>
</cp:coreProperties>
</file>